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id" ContentType="audio/mid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  <p:sldId id="264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" initials="A" lastIdx="1" clrIdx="0">
    <p:extLst>
      <p:ext uri="{19B8F6BF-5375-455C-9EA6-DF929625EA0E}">
        <p15:presenceInfo xmlns:p15="http://schemas.microsoft.com/office/powerpoint/2012/main" userId="32a59dc2f5c45d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264" y="108"/>
      </p:cViewPr>
      <p:guideLst>
        <p:guide orient="horz" pos="2160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1E2E9-B2B7-450D-B373-F7B21DC86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280CBE-02D8-486A-BB71-E395FF2B3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F7FC2-7666-45A6-A503-B75D50C0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D9730E-0487-4F1D-AA72-53D262565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F57A24-057F-4406-81D6-B46CF64D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858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0E822-A7ED-43AF-B796-710A62C9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1EB230-41A0-4C8F-BC33-3B83CAAF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A401C3-70A8-4D23-8580-A513CA97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ABBE48-8D30-429D-AA9F-76663A337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9E0271-866A-43CD-A806-F2516B92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46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A882043-9F37-48EE-B747-E53912957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889536A-39F9-4293-9B43-687A6F060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6B021B-3FCB-4EEB-AC77-BE7CD9D1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8BFCDA-7953-4C59-8FF0-A010E5CA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CFD91C-7F5D-489D-B8B6-9AAAAE51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2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F89D6-13D1-4AF5-A6E1-AA5E9CD2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19A3D5-0817-4D41-B3CA-5C2441121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7B7C3E-1DCB-41B9-9E11-7051F057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B9F6ED-8EC2-4A60-A66C-D07F7C0B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8E03E-B5BF-485D-A806-824DB3B4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42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529FC-25FF-49B2-9853-86E3FC827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0F058B-9896-4C15-B5EE-E21CE965A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F65B83-2F2B-4F3C-8162-03C5F077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D90662-7EE1-4BDE-B669-B80A36A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D55105-3AAE-484B-AD7F-7A72D460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64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DB4FC-686A-4EF0-886C-F2E84F3B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EBA7AF-6D9B-4C59-8A16-CC8455CAB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B45793-F8AD-42D9-A673-985411FA9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F5935F-516C-4C8B-9D0A-D1318C09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F4A079F-5B57-4902-BD04-2FB8750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61A36E-DE7A-41F7-9A3D-21141BA8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9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0F003-FCE2-4914-A43E-47EE761F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26661B-2DE6-45D5-88A6-EB50DCD0C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0C59EF-7548-49DD-9570-9028252DD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FFDF8D-87FC-4568-A3C4-63E74106C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C150B03-AEA5-4512-BA8C-763FD2B2F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7172AE-9E8E-47AB-B648-AC9B53D8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ADA1FA7-B07D-4B65-B220-DE51F3EB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F521435-35C3-42CC-9960-C3CA98BA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44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28E08-7D12-4491-A9BF-85D8B15E6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1E49B4-C273-4C76-BB6E-95DF161E8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D7F226-454C-44F7-A30E-FB6F513EC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4413E3-2699-4E8B-A147-566C5CA6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67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B52E1D5-20EF-4FE8-A1FC-6188B25C7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86100-7302-47E7-9661-0B92BE6D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55F54C-E328-4593-B386-F47CC98A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94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BD90C-CD83-4FBF-8EF2-73E8BDF7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FCBB3A-A20D-4CA8-B2F5-E26DDDDCB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4932DD-FF0B-48B2-8E68-B204F150D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207966-BC43-44E2-A72B-DDAD6EBD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DCE30B-0C00-411B-B741-1D894AD3F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542166-B940-4AD5-9A38-931AF7A3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55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15F24-D1F2-4019-8BB0-5AA62971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251A6E-3703-4811-AE92-798321B1E9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8BD192-DFA3-4444-8C38-C73C4F854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6F4A29-FEEF-4634-97A0-45E97583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6F278B-9D1D-4E70-8E0E-BFDD004D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C99ADF-9B3B-41B0-A80F-71B0261A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5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287C7EA-C958-4709-851B-2AB3ECCC0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78ED1D-F7EA-4671-866A-20FEF7798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212D3-C3FB-4385-A738-72F5B1A5E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11AE5-AFB7-45E1-8D1E-9114CFECC286}" type="datetimeFigureOut">
              <a:rPr lang="de-DE" smtClean="0"/>
              <a:t>02.06.2020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8E5A7F-B702-4EF6-80B2-9978218D4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990DBC-1951-4D86-930E-21F264D81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0405-2A4B-47A6-B426-5CAD31DAF7A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03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id"/><Relationship Id="rId2" Type="http://schemas.microsoft.com/office/2007/relationships/media" Target="../media/media1.mid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id"/><Relationship Id="rId2" Type="http://schemas.microsoft.com/office/2007/relationships/media" Target="../media/media1.mid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id"/><Relationship Id="rId2" Type="http://schemas.microsoft.com/office/2007/relationships/media" Target="../media/media1.mid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id"/><Relationship Id="rId2" Type="http://schemas.microsoft.com/office/2007/relationships/media" Target="../media/media1.mid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id"/><Relationship Id="rId2" Type="http://schemas.microsoft.com/office/2007/relationships/media" Target="../media/media1.mid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tif"/><Relationship Id="rId5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D56C9-E9B9-41C7-BF57-95FCAF00E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675" y="890478"/>
            <a:ext cx="7019925" cy="849312"/>
          </a:xfrm>
        </p:spPr>
        <p:txBody>
          <a:bodyPr>
            <a:normAutofit fontScale="90000"/>
          </a:bodyPr>
          <a:lstStyle/>
          <a:p>
            <a:r>
              <a:rPr lang="de-DE" dirty="0"/>
              <a:t>Berner Singstudenten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227C8AA-468E-4900-A568-60F009CD3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92" y="3815797"/>
            <a:ext cx="5783018" cy="2213884"/>
          </a:xfrm>
        </p:spPr>
        <p:txBody>
          <a:bodyPr>
            <a:normAutofit fontScale="92500" lnSpcReduction="10000"/>
          </a:bodyPr>
          <a:lstStyle/>
          <a:p>
            <a:r>
              <a:rPr lang="de-DE" sz="3200" dirty="0"/>
              <a:t>Einführung in Musiklehre</a:t>
            </a:r>
            <a:br>
              <a:rPr lang="de-DE" sz="3200" dirty="0"/>
            </a:br>
            <a:r>
              <a:rPr lang="de-DE" sz="3200" dirty="0"/>
              <a:t>und Notenkenntnis</a:t>
            </a:r>
          </a:p>
          <a:p>
            <a:r>
              <a:rPr lang="de-DE" sz="3200" dirty="0"/>
              <a:t>Einheit 18 und Schluss:</a:t>
            </a:r>
          </a:p>
          <a:p>
            <a:r>
              <a:rPr lang="de-DE" sz="3200" dirty="0"/>
              <a:t>Gaudeamus igitur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D856E1-5C50-4042-9889-D60150C1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599288" y="2877386"/>
            <a:ext cx="10724159" cy="59774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DBA99F7-CD3B-4ED2-9E14-5CBDFD4DD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1739790"/>
            <a:ext cx="1758085" cy="22138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1AD265-4816-4452-BBFA-36528E612A53}"/>
              </a:ext>
            </a:extLst>
          </p:cNvPr>
          <p:cNvSpPr txBox="1"/>
          <p:nvPr/>
        </p:nvSpPr>
        <p:spPr>
          <a:xfrm>
            <a:off x="7094650" y="5189539"/>
            <a:ext cx="421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Andreas Marti, FS 2020</a:t>
            </a:r>
          </a:p>
        </p:txBody>
      </p:sp>
    </p:spTree>
    <p:extLst>
      <p:ext uri="{BB962C8B-B14F-4D97-AF65-F5344CB8AC3E}">
        <p14:creationId xmlns:p14="http://schemas.microsoft.com/office/powerpoint/2010/main" val="170568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20B0093E-5A4C-4D9D-B82F-D5A9D59A0F99}"/>
              </a:ext>
            </a:extLst>
          </p:cNvPr>
          <p:cNvSpPr txBox="1"/>
          <p:nvPr/>
        </p:nvSpPr>
        <p:spPr>
          <a:xfrm>
            <a:off x="683171" y="714703"/>
            <a:ext cx="384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Der dreistimmige Satz in G ist als Alternative zum (etwas hoch liegenden) vierstimmigen Satz in C im Prügel gedacht.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9DF8C2-048B-475B-AEEA-BF20AEAEF21D}"/>
              </a:ext>
            </a:extLst>
          </p:cNvPr>
          <p:cNvSpPr txBox="1"/>
          <p:nvPr/>
        </p:nvSpPr>
        <p:spPr>
          <a:xfrm>
            <a:off x="714703" y="2175641"/>
            <a:ext cx="3699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Am besten: ausdrucken und in den Prügel legen. Bereits verteilt wurde derselbe Satz in der Notation TTB.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75C32B-C53C-43E1-A10D-2A2C172A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3300" r="13415" b="37879"/>
          <a:stretch/>
        </p:blipFill>
        <p:spPr>
          <a:xfrm>
            <a:off x="5392882" y="319848"/>
            <a:ext cx="5709647" cy="598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3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287D27-4F1F-4836-BA95-ACE5C5C05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219" r="18783" b="35173"/>
          <a:stretch/>
        </p:blipFill>
        <p:spPr>
          <a:xfrm>
            <a:off x="1481959" y="112986"/>
            <a:ext cx="5724659" cy="663202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DAB3C6A-9021-4E8F-A76E-05A6C74D8FC7}"/>
              </a:ext>
            </a:extLst>
          </p:cNvPr>
          <p:cNvSpPr/>
          <p:nvPr/>
        </p:nvSpPr>
        <p:spPr>
          <a:xfrm>
            <a:off x="4239184" y="536027"/>
            <a:ext cx="546538" cy="162910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B0A502-9CC7-410F-9F4C-0653C4603FCA}"/>
              </a:ext>
            </a:extLst>
          </p:cNvPr>
          <p:cNvSpPr/>
          <p:nvPr/>
        </p:nvSpPr>
        <p:spPr>
          <a:xfrm>
            <a:off x="6518189" y="536027"/>
            <a:ext cx="546538" cy="162910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48CF7F9-8A58-449C-A9DD-AD4A00F7BE69}"/>
              </a:ext>
            </a:extLst>
          </p:cNvPr>
          <p:cNvSpPr/>
          <p:nvPr/>
        </p:nvSpPr>
        <p:spPr>
          <a:xfrm>
            <a:off x="6315866" y="2011417"/>
            <a:ext cx="546538" cy="1629103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578CC04-6622-4A39-B39D-4FDB2C5E969F}"/>
              </a:ext>
            </a:extLst>
          </p:cNvPr>
          <p:cNvSpPr/>
          <p:nvPr/>
        </p:nvSpPr>
        <p:spPr>
          <a:xfrm>
            <a:off x="4833905" y="3640520"/>
            <a:ext cx="546538" cy="16291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62FE88B-4DA3-4FDA-B995-AFC751D45E93}"/>
              </a:ext>
            </a:extLst>
          </p:cNvPr>
          <p:cNvSpPr/>
          <p:nvPr/>
        </p:nvSpPr>
        <p:spPr>
          <a:xfrm>
            <a:off x="2884663" y="5115911"/>
            <a:ext cx="546538" cy="1629103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FFD8E1F-56D8-44A1-87CE-46F4E57A5B45}"/>
              </a:ext>
            </a:extLst>
          </p:cNvPr>
          <p:cNvSpPr/>
          <p:nvPr/>
        </p:nvSpPr>
        <p:spPr>
          <a:xfrm>
            <a:off x="6509878" y="5115910"/>
            <a:ext cx="546538" cy="162910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FA402F3-4720-48C7-BA06-47DDFD44417B}"/>
              </a:ext>
            </a:extLst>
          </p:cNvPr>
          <p:cNvSpPr txBox="1"/>
          <p:nvPr/>
        </p:nvSpPr>
        <p:spPr>
          <a:xfrm>
            <a:off x="8166492" y="325821"/>
            <a:ext cx="359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Übersicht: </a:t>
            </a:r>
            <a:br>
              <a:rPr lang="de-DE" dirty="0"/>
            </a:br>
            <a:r>
              <a:rPr lang="de-DE" dirty="0"/>
              <a:t>Abschlüsse der Taktpaare/Verszeilen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C207E0F-825D-43F6-BC1B-8D275BBF0EA3}"/>
              </a:ext>
            </a:extLst>
          </p:cNvPr>
          <p:cNvSpPr txBox="1"/>
          <p:nvPr/>
        </p:nvSpPr>
        <p:spPr>
          <a:xfrm>
            <a:off x="7987862" y="1229710"/>
            <a:ext cx="263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IV. Stufe, Subdominante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FC43E89-6206-42D9-ABB7-C9E5906B6BD6}"/>
              </a:ext>
            </a:extLst>
          </p:cNvPr>
          <p:cNvSpPr txBox="1"/>
          <p:nvPr/>
        </p:nvSpPr>
        <p:spPr>
          <a:xfrm>
            <a:off x="8024685" y="1795798"/>
            <a:ext cx="273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I. Stufe, Tonika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CD2E359-0A0A-4133-84A5-12C6CB381BCE}"/>
              </a:ext>
            </a:extLst>
          </p:cNvPr>
          <p:cNvSpPr txBox="1"/>
          <p:nvPr/>
        </p:nvSpPr>
        <p:spPr>
          <a:xfrm>
            <a:off x="8024685" y="2422688"/>
            <a:ext cx="3058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Wechseldominante (Dominante zur Dominante)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3308444-2F33-4BE8-A235-C57FF38F92F7}"/>
              </a:ext>
            </a:extLst>
          </p:cNvPr>
          <p:cNvSpPr txBox="1"/>
          <p:nvPr/>
        </p:nvSpPr>
        <p:spPr>
          <a:xfrm>
            <a:off x="8026035" y="3935389"/>
            <a:ext cx="273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V. Stufe, Dominante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7E1A9E4-98BA-492C-BEE7-0B5D89CC5699}"/>
              </a:ext>
            </a:extLst>
          </p:cNvPr>
          <p:cNvSpPr txBox="1"/>
          <p:nvPr/>
        </p:nvSpPr>
        <p:spPr>
          <a:xfrm>
            <a:off x="8035076" y="5269623"/>
            <a:ext cx="259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VI. Stufe, Parallele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D50A713-B8CC-4202-9F5B-2201625CFAD3}"/>
              </a:ext>
            </a:extLst>
          </p:cNvPr>
          <p:cNvSpPr txBox="1"/>
          <p:nvPr/>
        </p:nvSpPr>
        <p:spPr>
          <a:xfrm>
            <a:off x="8166492" y="5930461"/>
            <a:ext cx="273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I. Stufe, Tonika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2A3809E-27E1-47F7-BE17-507631E20D31}"/>
              </a:ext>
            </a:extLst>
          </p:cNvPr>
          <p:cNvSpPr/>
          <p:nvPr/>
        </p:nvSpPr>
        <p:spPr>
          <a:xfrm>
            <a:off x="7792572" y="1229710"/>
            <a:ext cx="194440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EF8E99E-790E-44CB-A918-94E2612F9CFE}"/>
              </a:ext>
            </a:extLst>
          </p:cNvPr>
          <p:cNvSpPr/>
          <p:nvPr/>
        </p:nvSpPr>
        <p:spPr>
          <a:xfrm>
            <a:off x="7792572" y="1843884"/>
            <a:ext cx="194440" cy="3693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10B69D2-DDEE-4063-9921-E062782194D6}"/>
              </a:ext>
            </a:extLst>
          </p:cNvPr>
          <p:cNvSpPr/>
          <p:nvPr/>
        </p:nvSpPr>
        <p:spPr>
          <a:xfrm>
            <a:off x="7792572" y="2543505"/>
            <a:ext cx="194440" cy="3693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085FAD3-74FC-462C-84B6-E75B7E75CD5A}"/>
              </a:ext>
            </a:extLst>
          </p:cNvPr>
          <p:cNvSpPr/>
          <p:nvPr/>
        </p:nvSpPr>
        <p:spPr>
          <a:xfrm>
            <a:off x="7833781" y="3937806"/>
            <a:ext cx="194440" cy="3693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87CA267-EF91-40EA-B639-4E7C38616D98}"/>
              </a:ext>
            </a:extLst>
          </p:cNvPr>
          <p:cNvSpPr/>
          <p:nvPr/>
        </p:nvSpPr>
        <p:spPr>
          <a:xfrm>
            <a:off x="7848639" y="5332107"/>
            <a:ext cx="194440" cy="36933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3127F13-EAC6-47FC-93DE-37D84E5D8D5B}"/>
              </a:ext>
            </a:extLst>
          </p:cNvPr>
          <p:cNvSpPr/>
          <p:nvPr/>
        </p:nvSpPr>
        <p:spPr>
          <a:xfrm>
            <a:off x="7874877" y="5930461"/>
            <a:ext cx="194440" cy="3693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287D27-4F1F-4836-BA95-ACE5C5C05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7867" r="18783" b="79035"/>
          <a:stretch/>
        </p:blipFill>
        <p:spPr>
          <a:xfrm>
            <a:off x="683172" y="1535974"/>
            <a:ext cx="8449402" cy="20810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EE0F04-CB0B-486E-BA33-CB78B2D57725}"/>
              </a:ext>
            </a:extLst>
          </p:cNvPr>
          <p:cNvSpPr txBox="1"/>
          <p:nvPr/>
        </p:nvSpPr>
        <p:spPr>
          <a:xfrm>
            <a:off x="840828" y="210208"/>
            <a:ext cx="146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Detailanalyse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AB4A0B-0A8C-4818-A6BE-460947493FB0}"/>
              </a:ext>
            </a:extLst>
          </p:cNvPr>
          <p:cNvSpPr txBox="1"/>
          <p:nvPr/>
        </p:nvSpPr>
        <p:spPr>
          <a:xfrm>
            <a:off x="457639" y="697850"/>
            <a:ext cx="293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Letztes Kreuz: </a:t>
            </a:r>
            <a:r>
              <a:rPr lang="de-DE" dirty="0" err="1"/>
              <a:t>fis</a:t>
            </a:r>
            <a:r>
              <a:rPr lang="de-DE" dirty="0"/>
              <a:t> = </a:t>
            </a:r>
            <a:r>
              <a:rPr lang="de-DE" dirty="0" err="1"/>
              <a:t>ti</a:t>
            </a:r>
            <a:r>
              <a:rPr lang="de-DE" dirty="0"/>
              <a:t> &gt; G = do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705EF3-A32E-45A1-94D6-8A5EEF70DBF8}"/>
              </a:ext>
            </a:extLst>
          </p:cNvPr>
          <p:cNvSpPr txBox="1"/>
          <p:nvPr/>
        </p:nvSpPr>
        <p:spPr>
          <a:xfrm>
            <a:off x="3641395" y="91377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Kleine Punktierung</a:t>
            </a:r>
          </a:p>
        </p:txBody>
      </p:sp>
      <p:sp>
        <p:nvSpPr>
          <p:cNvPr id="6" name="Geschweifte Klammer links 5">
            <a:extLst>
              <a:ext uri="{FF2B5EF4-FFF2-40B4-BE49-F238E27FC236}">
                <a16:creationId xmlns:a16="http://schemas.microsoft.com/office/drawing/2014/main" id="{D1F65ED3-EB45-4EE4-8BDD-980C22C09246}"/>
              </a:ext>
            </a:extLst>
          </p:cNvPr>
          <p:cNvSpPr/>
          <p:nvPr/>
        </p:nvSpPr>
        <p:spPr>
          <a:xfrm rot="5400000">
            <a:off x="2653252" y="1183035"/>
            <a:ext cx="272803" cy="70587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7B97107-06BD-49D4-A94D-A68805B565BB}"/>
              </a:ext>
            </a:extLst>
          </p:cNvPr>
          <p:cNvCxnSpPr/>
          <p:nvPr/>
        </p:nvCxnSpPr>
        <p:spPr>
          <a:xfrm>
            <a:off x="1575708" y="1067182"/>
            <a:ext cx="0" cy="60519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ckige Klammer rechts 8">
            <a:extLst>
              <a:ext uri="{FF2B5EF4-FFF2-40B4-BE49-F238E27FC236}">
                <a16:creationId xmlns:a16="http://schemas.microsoft.com/office/drawing/2014/main" id="{C4B3766F-AC46-40B2-92CF-3C73F242A554}"/>
              </a:ext>
            </a:extLst>
          </p:cNvPr>
          <p:cNvSpPr/>
          <p:nvPr/>
        </p:nvSpPr>
        <p:spPr>
          <a:xfrm rot="5400000">
            <a:off x="3089314" y="2964424"/>
            <a:ext cx="136402" cy="1441603"/>
          </a:xfrm>
          <a:prstGeom prst="righ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ckige Klammer rechts 9">
            <a:extLst>
              <a:ext uri="{FF2B5EF4-FFF2-40B4-BE49-F238E27FC236}">
                <a16:creationId xmlns:a16="http://schemas.microsoft.com/office/drawing/2014/main" id="{39DF03C6-8864-4BBE-98C2-16F38FBBDF5C}"/>
              </a:ext>
            </a:extLst>
          </p:cNvPr>
          <p:cNvSpPr/>
          <p:nvPr/>
        </p:nvSpPr>
        <p:spPr>
          <a:xfrm rot="5400000">
            <a:off x="8233670" y="3074326"/>
            <a:ext cx="136404" cy="1221800"/>
          </a:xfrm>
          <a:prstGeom prst="righ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ckige Klammer rechts 10">
            <a:extLst>
              <a:ext uri="{FF2B5EF4-FFF2-40B4-BE49-F238E27FC236}">
                <a16:creationId xmlns:a16="http://schemas.microsoft.com/office/drawing/2014/main" id="{881B74D4-1265-4F11-88B3-961E0013347D}"/>
              </a:ext>
            </a:extLst>
          </p:cNvPr>
          <p:cNvSpPr/>
          <p:nvPr/>
        </p:nvSpPr>
        <p:spPr>
          <a:xfrm rot="5400000">
            <a:off x="4919247" y="3040818"/>
            <a:ext cx="136403" cy="1288818"/>
          </a:xfrm>
          <a:prstGeom prst="rightBracket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ckige Klammer rechts 11">
            <a:extLst>
              <a:ext uri="{FF2B5EF4-FFF2-40B4-BE49-F238E27FC236}">
                <a16:creationId xmlns:a16="http://schemas.microsoft.com/office/drawing/2014/main" id="{1520BE10-8BFB-4E5A-BBE0-0835CF782EC1}"/>
              </a:ext>
            </a:extLst>
          </p:cNvPr>
          <p:cNvSpPr/>
          <p:nvPr/>
        </p:nvSpPr>
        <p:spPr>
          <a:xfrm rot="5400000">
            <a:off x="6540600" y="2922257"/>
            <a:ext cx="136404" cy="1538919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eschweifte Klammer links 12">
            <a:extLst>
              <a:ext uri="{FF2B5EF4-FFF2-40B4-BE49-F238E27FC236}">
                <a16:creationId xmlns:a16="http://schemas.microsoft.com/office/drawing/2014/main" id="{45F8DEAB-4162-4CA0-BBF8-AD743FB42F8B}"/>
              </a:ext>
            </a:extLst>
          </p:cNvPr>
          <p:cNvSpPr/>
          <p:nvPr/>
        </p:nvSpPr>
        <p:spPr>
          <a:xfrm rot="5400000">
            <a:off x="6001182" y="1183036"/>
            <a:ext cx="272803" cy="70587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schweifte Klammer links 13">
            <a:extLst>
              <a:ext uri="{FF2B5EF4-FFF2-40B4-BE49-F238E27FC236}">
                <a16:creationId xmlns:a16="http://schemas.microsoft.com/office/drawing/2014/main" id="{E68C650B-F95A-497B-91DD-F5AC18515492}"/>
              </a:ext>
            </a:extLst>
          </p:cNvPr>
          <p:cNvSpPr/>
          <p:nvPr/>
        </p:nvSpPr>
        <p:spPr>
          <a:xfrm rot="5400000">
            <a:off x="4482053" y="1183036"/>
            <a:ext cx="272803" cy="70587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850278-45B2-4D71-92DF-249EF03CED8D}"/>
              </a:ext>
            </a:extLst>
          </p:cNvPr>
          <p:cNvSpPr txBox="1"/>
          <p:nvPr/>
        </p:nvSpPr>
        <p:spPr>
          <a:xfrm>
            <a:off x="2436713" y="3940755"/>
            <a:ext cx="16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g-h-d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I. Stufe, Tonika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9139AF4-9530-4BC3-8088-6FC038B43F1D}"/>
              </a:ext>
            </a:extLst>
          </p:cNvPr>
          <p:cNvSpPr txBox="1"/>
          <p:nvPr/>
        </p:nvSpPr>
        <p:spPr>
          <a:xfrm>
            <a:off x="4265515" y="3940755"/>
            <a:ext cx="160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c-e-(g),</a:t>
            </a:r>
            <a:br>
              <a:rPr lang="de-DE" dirty="0"/>
            </a:br>
            <a:r>
              <a:rPr lang="de-DE" dirty="0"/>
              <a:t>IV. Stufe,</a:t>
            </a:r>
            <a:br>
              <a:rPr lang="de-DE" dirty="0"/>
            </a:br>
            <a:r>
              <a:rPr lang="de-DE" dirty="0"/>
              <a:t>Subdominante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6E8109E-7CB3-45E3-8A90-4333C2BC10F2}"/>
              </a:ext>
            </a:extLst>
          </p:cNvPr>
          <p:cNvSpPr txBox="1"/>
          <p:nvPr/>
        </p:nvSpPr>
        <p:spPr>
          <a:xfrm>
            <a:off x="5875285" y="3947245"/>
            <a:ext cx="186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-a(-c)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Dominante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E899406-BC5B-44EE-9BA1-A0F6DC0025A1}"/>
              </a:ext>
            </a:extLst>
          </p:cNvPr>
          <p:cNvSpPr txBox="1"/>
          <p:nvPr/>
        </p:nvSpPr>
        <p:spPr>
          <a:xfrm>
            <a:off x="5889748" y="4593576"/>
            <a:ext cx="266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Septton</a:t>
            </a:r>
            <a:r>
              <a:rPr lang="de-DE" dirty="0"/>
              <a:t> </a:t>
            </a:r>
            <a:r>
              <a:rPr lang="de-DE" i="1" dirty="0"/>
              <a:t>c</a:t>
            </a:r>
            <a:r>
              <a:rPr lang="de-DE" dirty="0"/>
              <a:t> im Bass</a:t>
            </a:r>
            <a:br>
              <a:rPr lang="de-DE" dirty="0"/>
            </a:br>
            <a:r>
              <a:rPr lang="de-DE" dirty="0"/>
              <a:t>„Sekundakkord“, führt</a:t>
            </a:r>
          </a:p>
          <a:p>
            <a:r>
              <a:rPr lang="de-DE" dirty="0"/>
              <a:t>weiter in die Terz der Tonika („Sextakkord“) 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18091B9F-BA64-45F7-8B92-31314DCFE526}"/>
              </a:ext>
            </a:extLst>
          </p:cNvPr>
          <p:cNvCxnSpPr/>
          <p:nvPr/>
        </p:nvCxnSpPr>
        <p:spPr>
          <a:xfrm flipV="1">
            <a:off x="6873772" y="3429000"/>
            <a:ext cx="296264" cy="13006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9375E588-0CB5-41AE-A2B8-F88C29AFB91D}"/>
              </a:ext>
            </a:extLst>
          </p:cNvPr>
          <p:cNvSpPr txBox="1"/>
          <p:nvPr/>
        </p:nvSpPr>
        <p:spPr>
          <a:xfrm>
            <a:off x="7918556" y="3900798"/>
            <a:ext cx="346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g-h-d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I. Stufe, Tonika, </a:t>
            </a:r>
            <a:r>
              <a:rPr lang="de-DE" dirty="0" err="1"/>
              <a:t>Terzton</a:t>
            </a:r>
            <a:r>
              <a:rPr lang="de-DE" dirty="0"/>
              <a:t> </a:t>
            </a:r>
            <a:r>
              <a:rPr lang="de-DE" i="1" dirty="0"/>
              <a:t>h</a:t>
            </a:r>
            <a:r>
              <a:rPr lang="de-DE" dirty="0"/>
              <a:t> im Bass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34F4579-B161-4914-89B9-CBA2D6B5B086}"/>
              </a:ext>
            </a:extLst>
          </p:cNvPr>
          <p:cNvGrpSpPr/>
          <p:nvPr/>
        </p:nvGrpSpPr>
        <p:grpSpPr>
          <a:xfrm>
            <a:off x="1818858" y="5210675"/>
            <a:ext cx="2845480" cy="901095"/>
            <a:chOff x="1818858" y="5210675"/>
            <a:chExt cx="2845480" cy="901095"/>
          </a:xfrm>
        </p:grpSpPr>
        <p:pic>
          <p:nvPicPr>
            <p:cNvPr id="7" name="Gaudeamus 3st G Bar">
              <a:hlinkClick r:id="" action="ppaction://media"/>
              <a:extLst>
                <a:ext uri="{FF2B5EF4-FFF2-40B4-BE49-F238E27FC236}">
                  <a16:creationId xmlns:a16="http://schemas.microsoft.com/office/drawing/2014/main" id="{1785C39E-31A6-4BE3-A443-4FCE2E7424A5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end="24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60235" y="5609238"/>
              <a:ext cx="487363" cy="487363"/>
            </a:xfrm>
            <a:prstGeom prst="rect">
              <a:avLst/>
            </a:prstGeom>
          </p:spPr>
        </p:pic>
        <p:pic>
          <p:nvPicPr>
            <p:cNvPr id="19" name="Gaudeamus 3st G Bass">
              <a:hlinkClick r:id="" action="ppaction://media"/>
              <a:extLst>
                <a:ext uri="{FF2B5EF4-FFF2-40B4-BE49-F238E27FC236}">
                  <a16:creationId xmlns:a16="http://schemas.microsoft.com/office/drawing/2014/main" id="{8E3AD20B-5FEA-43A3-A0BD-6BB98E195D7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end="24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060946" y="5624407"/>
              <a:ext cx="487363" cy="487363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CA6408E-0210-48A7-840B-2606AECFB8FC}"/>
                </a:ext>
              </a:extLst>
            </p:cNvPr>
            <p:cNvSpPr txBox="1"/>
            <p:nvPr/>
          </p:nvSpPr>
          <p:spPr>
            <a:xfrm>
              <a:off x="1818858" y="5210675"/>
              <a:ext cx="284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Bass 1                            Bass 2</a:t>
              </a:r>
            </a:p>
          </p:txBody>
        </p:sp>
      </p:grp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107422C1-7E38-4181-9452-36D4F7EE510F}"/>
              </a:ext>
            </a:extLst>
          </p:cNvPr>
          <p:cNvCxnSpPr>
            <a:cxnSpLocks/>
          </p:cNvCxnSpPr>
          <p:nvPr/>
        </p:nvCxnSpPr>
        <p:spPr>
          <a:xfrm flipV="1">
            <a:off x="7485055" y="3523175"/>
            <a:ext cx="278138" cy="176717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3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287D27-4F1F-4836-BA95-ACE5C5C05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21574" r="18783" b="64287"/>
          <a:stretch/>
        </p:blipFill>
        <p:spPr>
          <a:xfrm>
            <a:off x="746234" y="956442"/>
            <a:ext cx="8198069" cy="2179584"/>
          </a:xfrm>
          <a:prstGeom prst="rect">
            <a:avLst/>
          </a:prstGeom>
        </p:spPr>
      </p:pic>
      <p:sp>
        <p:nvSpPr>
          <p:cNvPr id="4" name="Eckige Klammer rechts 3">
            <a:extLst>
              <a:ext uri="{FF2B5EF4-FFF2-40B4-BE49-F238E27FC236}">
                <a16:creationId xmlns:a16="http://schemas.microsoft.com/office/drawing/2014/main" id="{0DCB0157-3EE6-44B1-AFFB-57F51EACB9A5}"/>
              </a:ext>
            </a:extLst>
          </p:cNvPr>
          <p:cNvSpPr/>
          <p:nvPr/>
        </p:nvSpPr>
        <p:spPr>
          <a:xfrm rot="5400000">
            <a:off x="3524787" y="1604023"/>
            <a:ext cx="177133" cy="3472823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57CFA8F-9D33-44A9-9053-D6D7D8F3ED11}"/>
              </a:ext>
            </a:extLst>
          </p:cNvPr>
          <p:cNvCxnSpPr>
            <a:cxnSpLocks/>
          </p:cNvCxnSpPr>
          <p:nvPr/>
        </p:nvCxnSpPr>
        <p:spPr>
          <a:xfrm flipV="1">
            <a:off x="4743156" y="3136027"/>
            <a:ext cx="1352844" cy="128554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AE42164-7E8B-48F8-BACC-BE80D8B35CD6}"/>
              </a:ext>
            </a:extLst>
          </p:cNvPr>
          <p:cNvCxnSpPr>
            <a:cxnSpLocks/>
          </p:cNvCxnSpPr>
          <p:nvPr/>
        </p:nvCxnSpPr>
        <p:spPr>
          <a:xfrm flipH="1" flipV="1">
            <a:off x="7199586" y="3136027"/>
            <a:ext cx="420414" cy="1285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1EB134A-E11A-468C-8E61-F9511C069F91}"/>
              </a:ext>
            </a:extLst>
          </p:cNvPr>
          <p:cNvCxnSpPr>
            <a:cxnSpLocks/>
          </p:cNvCxnSpPr>
          <p:nvPr/>
        </p:nvCxnSpPr>
        <p:spPr>
          <a:xfrm flipH="1" flipV="1">
            <a:off x="8050924" y="3088635"/>
            <a:ext cx="1439918" cy="1332935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66EA8B6-4C8D-4ED1-8F92-E587FBB021C1}"/>
              </a:ext>
            </a:extLst>
          </p:cNvPr>
          <p:cNvCxnSpPr>
            <a:cxnSpLocks/>
          </p:cNvCxnSpPr>
          <p:nvPr/>
        </p:nvCxnSpPr>
        <p:spPr>
          <a:xfrm flipV="1">
            <a:off x="6253655" y="3132741"/>
            <a:ext cx="388883" cy="1942383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ECCDF8D1-7F09-4E45-AB39-9D0D13B77E99}"/>
              </a:ext>
            </a:extLst>
          </p:cNvPr>
          <p:cNvSpPr txBox="1"/>
          <p:nvPr/>
        </p:nvSpPr>
        <p:spPr>
          <a:xfrm>
            <a:off x="1876942" y="3679933"/>
            <a:ext cx="186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Dominante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B992215-45A3-4E60-851C-EFE0DDE642F0}"/>
              </a:ext>
            </a:extLst>
          </p:cNvPr>
          <p:cNvCxnSpPr>
            <a:cxnSpLocks/>
          </p:cNvCxnSpPr>
          <p:nvPr/>
        </p:nvCxnSpPr>
        <p:spPr>
          <a:xfrm>
            <a:off x="3347967" y="3025903"/>
            <a:ext cx="2372288" cy="12546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2473591-7CED-4E6C-B074-F1C5EC6E00AB}"/>
              </a:ext>
            </a:extLst>
          </p:cNvPr>
          <p:cNvSpPr txBox="1"/>
          <p:nvPr/>
        </p:nvSpPr>
        <p:spPr>
          <a:xfrm>
            <a:off x="3457903" y="3447430"/>
            <a:ext cx="279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Bass-Durchgang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B2A93CF-6EB0-492E-8C3A-39E4D92154FD}"/>
              </a:ext>
            </a:extLst>
          </p:cNvPr>
          <p:cNvSpPr txBox="1"/>
          <p:nvPr/>
        </p:nvSpPr>
        <p:spPr>
          <a:xfrm>
            <a:off x="2304815" y="460372"/>
            <a:ext cx="261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Durchgangstöne </a:t>
            </a:r>
            <a:r>
              <a:rPr lang="de-DE" i="1" dirty="0"/>
              <a:t>g, e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7B3DFFA-E9DF-48DC-95F6-5F88A4466A56}"/>
              </a:ext>
            </a:extLst>
          </p:cNvPr>
          <p:cNvCxnSpPr>
            <a:cxnSpLocks/>
          </p:cNvCxnSpPr>
          <p:nvPr/>
        </p:nvCxnSpPr>
        <p:spPr>
          <a:xfrm flipH="1">
            <a:off x="2900855" y="840600"/>
            <a:ext cx="447113" cy="2976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789BC9AA-AAFC-4BE6-9CA7-95052FC59C64}"/>
              </a:ext>
            </a:extLst>
          </p:cNvPr>
          <p:cNvCxnSpPr>
            <a:cxnSpLocks/>
          </p:cNvCxnSpPr>
          <p:nvPr/>
        </p:nvCxnSpPr>
        <p:spPr>
          <a:xfrm flipH="1">
            <a:off x="2900855" y="848132"/>
            <a:ext cx="557049" cy="1359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5DFD1827-115B-4106-8280-C80F51937356}"/>
              </a:ext>
            </a:extLst>
          </p:cNvPr>
          <p:cNvSpPr txBox="1"/>
          <p:nvPr/>
        </p:nvSpPr>
        <p:spPr>
          <a:xfrm>
            <a:off x="3802214" y="4326264"/>
            <a:ext cx="160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g-h(-d)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I. Stufe, Tonika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AD0ED81-F2EA-4387-A528-7A43209BFA9A}"/>
              </a:ext>
            </a:extLst>
          </p:cNvPr>
          <p:cNvSpPr txBox="1"/>
          <p:nvPr/>
        </p:nvSpPr>
        <p:spPr>
          <a:xfrm>
            <a:off x="7199586" y="4428793"/>
            <a:ext cx="1229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Dominante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143516F-E559-4E44-A916-AB517E227FA9}"/>
              </a:ext>
            </a:extLst>
          </p:cNvPr>
          <p:cNvSpPr txBox="1"/>
          <p:nvPr/>
        </p:nvSpPr>
        <p:spPr>
          <a:xfrm>
            <a:off x="4997833" y="5113878"/>
            <a:ext cx="2701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subdominantischer</a:t>
            </a:r>
            <a:r>
              <a:rPr lang="de-DE" dirty="0"/>
              <a:t> Klang</a:t>
            </a:r>
            <a:br>
              <a:rPr lang="de-DE" dirty="0"/>
            </a:br>
            <a:r>
              <a:rPr lang="de-DE" i="1" dirty="0"/>
              <a:t>(c-)e-g </a:t>
            </a:r>
            <a:r>
              <a:rPr lang="de-DE" dirty="0"/>
              <a:t>IV. Stufe</a:t>
            </a:r>
            <a:br>
              <a:rPr lang="de-DE" dirty="0"/>
            </a:br>
            <a:r>
              <a:rPr lang="de-DE" dirty="0"/>
              <a:t>oder </a:t>
            </a:r>
            <a:r>
              <a:rPr lang="de-DE" i="1" dirty="0"/>
              <a:t>e-g(-h) </a:t>
            </a:r>
            <a:r>
              <a:rPr lang="de-DE" dirty="0"/>
              <a:t>VI. Stufe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AB00F01-F63F-42EC-86C6-ED72793EE38C}"/>
              </a:ext>
            </a:extLst>
          </p:cNvPr>
          <p:cNvSpPr txBox="1"/>
          <p:nvPr/>
        </p:nvSpPr>
        <p:spPr>
          <a:xfrm>
            <a:off x="8844492" y="4467547"/>
            <a:ext cx="3058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a-</a:t>
            </a:r>
            <a:r>
              <a:rPr lang="de-DE" i="1" dirty="0" err="1"/>
              <a:t>cis</a:t>
            </a:r>
            <a:r>
              <a:rPr lang="de-DE" i="1" dirty="0"/>
              <a:t>-e</a:t>
            </a:r>
            <a:r>
              <a:rPr lang="de-DE" dirty="0"/>
              <a:t>, Wechseldominante (Dominante zur Dominante)</a:t>
            </a:r>
            <a:br>
              <a:rPr lang="de-DE" dirty="0"/>
            </a:br>
            <a:r>
              <a:rPr lang="de-DE" dirty="0"/>
              <a:t>Terz (</a:t>
            </a:r>
            <a:r>
              <a:rPr lang="de-DE" i="1" dirty="0" err="1"/>
              <a:t>cis</a:t>
            </a:r>
            <a:r>
              <a:rPr lang="de-DE" dirty="0"/>
              <a:t>) als Leitton zu </a:t>
            </a:r>
            <a:r>
              <a:rPr lang="de-DE" i="1" dirty="0"/>
              <a:t>d</a:t>
            </a:r>
            <a:r>
              <a:rPr lang="de-DE" dirty="0"/>
              <a:t> im Bass, „Sextakkord“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9A8085B-73C9-40B6-A493-978F57856D1C}"/>
              </a:ext>
            </a:extLst>
          </p:cNvPr>
          <p:cNvGrpSpPr/>
          <p:nvPr/>
        </p:nvGrpSpPr>
        <p:grpSpPr>
          <a:xfrm>
            <a:off x="1006853" y="5456906"/>
            <a:ext cx="3188137" cy="804228"/>
            <a:chOff x="1360172" y="5307542"/>
            <a:chExt cx="3188137" cy="804228"/>
          </a:xfrm>
        </p:grpSpPr>
        <p:pic>
          <p:nvPicPr>
            <p:cNvPr id="20" name="Gaudeamus 3st G Bar">
              <a:hlinkClick r:id="" action="ppaction://media"/>
              <a:extLst>
                <a:ext uri="{FF2B5EF4-FFF2-40B4-BE49-F238E27FC236}">
                  <a16:creationId xmlns:a16="http://schemas.microsoft.com/office/drawing/2014/main" id="{A08CF11E-9903-4391-889D-C649A8F27C5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15500" end="12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60235" y="5609238"/>
              <a:ext cx="487363" cy="487363"/>
            </a:xfrm>
            <a:prstGeom prst="rect">
              <a:avLst/>
            </a:prstGeom>
          </p:spPr>
        </p:pic>
        <p:pic>
          <p:nvPicPr>
            <p:cNvPr id="21" name="Gaudeamus 3st G Bass">
              <a:hlinkClick r:id="" action="ppaction://media"/>
              <a:extLst>
                <a:ext uri="{FF2B5EF4-FFF2-40B4-BE49-F238E27FC236}">
                  <a16:creationId xmlns:a16="http://schemas.microsoft.com/office/drawing/2014/main" id="{7BBA5E51-4436-4703-83A9-FD2B8AF487E0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15500" end="12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060946" y="5624407"/>
              <a:ext cx="487363" cy="48736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AEE2CF3-C687-4AD3-BD48-168C146318B0}"/>
                </a:ext>
              </a:extLst>
            </p:cNvPr>
            <p:cNvSpPr txBox="1"/>
            <p:nvPr/>
          </p:nvSpPr>
          <p:spPr>
            <a:xfrm>
              <a:off x="1360172" y="5307542"/>
              <a:ext cx="284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Bass 1                            Bass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4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12" grpId="0"/>
      <p:bldP spid="16" grpId="0"/>
      <p:bldP spid="17" grpId="0"/>
      <p:bldP spid="25" grpId="0"/>
      <p:bldP spid="27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287D27-4F1F-4836-BA95-ACE5C5C05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t="36601" r="42016" b="49794"/>
          <a:stretch/>
        </p:blipFill>
        <p:spPr>
          <a:xfrm>
            <a:off x="1313792" y="1030014"/>
            <a:ext cx="5565149" cy="2060027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8A52DC5-8B14-46BE-B88D-725D729AD7EB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347967" y="3025903"/>
            <a:ext cx="1350157" cy="641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63B7A0AC-8E99-4813-8F08-0C6A11582A6D}"/>
              </a:ext>
            </a:extLst>
          </p:cNvPr>
          <p:cNvSpPr txBox="1"/>
          <p:nvPr/>
        </p:nvSpPr>
        <p:spPr>
          <a:xfrm>
            <a:off x="3300248" y="3090041"/>
            <a:ext cx="27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Bass-Durchgang, </a:t>
            </a:r>
            <a:br>
              <a:rPr lang="de-DE" dirty="0"/>
            </a:br>
            <a:r>
              <a:rPr lang="de-DE" dirty="0"/>
              <a:t>wie Zeile 2</a:t>
            </a:r>
          </a:p>
        </p:txBody>
      </p:sp>
      <p:sp>
        <p:nvSpPr>
          <p:cNvPr id="6" name="Eckige Klammer rechts 5">
            <a:extLst>
              <a:ext uri="{FF2B5EF4-FFF2-40B4-BE49-F238E27FC236}">
                <a16:creationId xmlns:a16="http://schemas.microsoft.com/office/drawing/2014/main" id="{DF2A723A-0FB5-4FF0-B738-26E98208167D}"/>
              </a:ext>
            </a:extLst>
          </p:cNvPr>
          <p:cNvSpPr/>
          <p:nvPr/>
        </p:nvSpPr>
        <p:spPr>
          <a:xfrm rot="5400000">
            <a:off x="3384144" y="2828872"/>
            <a:ext cx="174175" cy="2180515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4C1BF1-8710-4064-8AD1-86537587480D}"/>
              </a:ext>
            </a:extLst>
          </p:cNvPr>
          <p:cNvSpPr txBox="1"/>
          <p:nvPr/>
        </p:nvSpPr>
        <p:spPr>
          <a:xfrm>
            <a:off x="2380974" y="4101886"/>
            <a:ext cx="2332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, Dominante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594E9C3-44E1-420C-9975-33F898246CCA}"/>
              </a:ext>
            </a:extLst>
          </p:cNvPr>
          <p:cNvCxnSpPr>
            <a:cxnSpLocks/>
          </p:cNvCxnSpPr>
          <p:nvPr/>
        </p:nvCxnSpPr>
        <p:spPr>
          <a:xfrm flipV="1">
            <a:off x="1313792" y="2929497"/>
            <a:ext cx="1630787" cy="173562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31770AE-2EE6-418B-BED3-B2B714EFC389}"/>
              </a:ext>
            </a:extLst>
          </p:cNvPr>
          <p:cNvSpPr txBox="1"/>
          <p:nvPr/>
        </p:nvSpPr>
        <p:spPr>
          <a:xfrm>
            <a:off x="1165522" y="4601611"/>
            <a:ext cx="256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/>
              <a:t>cis</a:t>
            </a:r>
            <a:r>
              <a:rPr lang="de-DE" i="1" dirty="0"/>
              <a:t>-e-g</a:t>
            </a:r>
            <a:r>
              <a:rPr lang="de-DE" dirty="0"/>
              <a:t>, </a:t>
            </a:r>
            <a:r>
              <a:rPr lang="de-DE" dirty="0" err="1"/>
              <a:t>dominantische</a:t>
            </a:r>
            <a:r>
              <a:rPr lang="de-DE" dirty="0"/>
              <a:t> VII. Stufe zur Dominante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B039637-E066-41C1-87C9-B5043EEE99EE}"/>
              </a:ext>
            </a:extLst>
          </p:cNvPr>
          <p:cNvSpPr txBox="1"/>
          <p:nvPr/>
        </p:nvSpPr>
        <p:spPr>
          <a:xfrm>
            <a:off x="4841899" y="3508875"/>
            <a:ext cx="1343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g-h-d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I. Stufe, Tonika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299D6E-167D-4225-9950-4A075C1751EA}"/>
              </a:ext>
            </a:extLst>
          </p:cNvPr>
          <p:cNvSpPr txBox="1"/>
          <p:nvPr/>
        </p:nvSpPr>
        <p:spPr>
          <a:xfrm>
            <a:off x="7306364" y="3406052"/>
            <a:ext cx="266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Septton</a:t>
            </a:r>
            <a:r>
              <a:rPr lang="de-DE" dirty="0"/>
              <a:t> </a:t>
            </a:r>
            <a:r>
              <a:rPr lang="de-DE" i="1" dirty="0"/>
              <a:t>c</a:t>
            </a:r>
            <a:r>
              <a:rPr lang="de-DE" dirty="0"/>
              <a:t> im Bass</a:t>
            </a:r>
            <a:br>
              <a:rPr lang="de-DE" dirty="0"/>
            </a:br>
            <a:r>
              <a:rPr lang="de-DE" dirty="0"/>
              <a:t>„Sekundakkord“, führt</a:t>
            </a:r>
          </a:p>
          <a:p>
            <a:r>
              <a:rPr lang="de-DE" dirty="0"/>
              <a:t>weiter in die Terz der Tonika („Sextakkord“) </a:t>
            </a:r>
          </a:p>
        </p:txBody>
      </p:sp>
      <p:sp>
        <p:nvSpPr>
          <p:cNvPr id="14" name="Eckige Klammer rechts 13">
            <a:extLst>
              <a:ext uri="{FF2B5EF4-FFF2-40B4-BE49-F238E27FC236}">
                <a16:creationId xmlns:a16="http://schemas.microsoft.com/office/drawing/2014/main" id="{5D62FA10-E78C-4D48-B6E0-3FC6AE981D38}"/>
              </a:ext>
            </a:extLst>
          </p:cNvPr>
          <p:cNvSpPr/>
          <p:nvPr/>
        </p:nvSpPr>
        <p:spPr>
          <a:xfrm rot="5400000">
            <a:off x="5253726" y="2849661"/>
            <a:ext cx="81233" cy="582142"/>
          </a:xfrm>
          <a:prstGeom prst="righ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F674F9E-DA06-41C1-BE92-C09D1C29A088}"/>
              </a:ext>
            </a:extLst>
          </p:cNvPr>
          <p:cNvSpPr txBox="1"/>
          <p:nvPr/>
        </p:nvSpPr>
        <p:spPr>
          <a:xfrm>
            <a:off x="5808094" y="3517015"/>
            <a:ext cx="1866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-a(-c)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Dominante</a:t>
            </a:r>
          </a:p>
        </p:txBody>
      </p:sp>
      <p:sp>
        <p:nvSpPr>
          <p:cNvPr id="16" name="Eckige Klammer rechts 15">
            <a:extLst>
              <a:ext uri="{FF2B5EF4-FFF2-40B4-BE49-F238E27FC236}">
                <a16:creationId xmlns:a16="http://schemas.microsoft.com/office/drawing/2014/main" id="{A2E0F321-982F-4D30-9A78-10890B27E58D}"/>
              </a:ext>
            </a:extLst>
          </p:cNvPr>
          <p:cNvSpPr/>
          <p:nvPr/>
        </p:nvSpPr>
        <p:spPr>
          <a:xfrm rot="5400000">
            <a:off x="6081770" y="2766535"/>
            <a:ext cx="81231" cy="711963"/>
          </a:xfrm>
          <a:prstGeom prst="righ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7B1DF5F-DDB2-43E6-8325-B58ED96B261D}"/>
              </a:ext>
            </a:extLst>
          </p:cNvPr>
          <p:cNvCxnSpPr>
            <a:cxnSpLocks/>
          </p:cNvCxnSpPr>
          <p:nvPr/>
        </p:nvCxnSpPr>
        <p:spPr>
          <a:xfrm flipH="1" flipV="1">
            <a:off x="6451669" y="2669628"/>
            <a:ext cx="1223313" cy="7273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F7C8CCF-3AA3-402E-9536-A7BA887D855A}"/>
              </a:ext>
            </a:extLst>
          </p:cNvPr>
          <p:cNvGrpSpPr/>
          <p:nvPr/>
        </p:nvGrpSpPr>
        <p:grpSpPr>
          <a:xfrm>
            <a:off x="6688135" y="5207958"/>
            <a:ext cx="3089162" cy="871294"/>
            <a:chOff x="1459147" y="5240476"/>
            <a:chExt cx="3089162" cy="871294"/>
          </a:xfrm>
        </p:grpSpPr>
        <p:pic>
          <p:nvPicPr>
            <p:cNvPr id="19" name="Gaudeamus 3st G Bar">
              <a:hlinkClick r:id="" action="ppaction://media"/>
              <a:extLst>
                <a:ext uri="{FF2B5EF4-FFF2-40B4-BE49-F238E27FC236}">
                  <a16:creationId xmlns:a16="http://schemas.microsoft.com/office/drawing/2014/main" id="{F0EB280E-EF58-402D-87C6-1EA656CE010D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20000" end="8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60235" y="5609238"/>
              <a:ext cx="487363" cy="487363"/>
            </a:xfrm>
            <a:prstGeom prst="rect">
              <a:avLst/>
            </a:prstGeom>
          </p:spPr>
        </p:pic>
        <p:pic>
          <p:nvPicPr>
            <p:cNvPr id="20" name="Gaudeamus 3st G Bass">
              <a:hlinkClick r:id="" action="ppaction://media"/>
              <a:extLst>
                <a:ext uri="{FF2B5EF4-FFF2-40B4-BE49-F238E27FC236}">
                  <a16:creationId xmlns:a16="http://schemas.microsoft.com/office/drawing/2014/main" id="{00A476CD-197A-48AE-9116-08ACEE585E2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0000" end="8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060946" y="5624407"/>
              <a:ext cx="487363" cy="487363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F9561FA7-BADD-446B-A623-59E14B685334}"/>
                </a:ext>
              </a:extLst>
            </p:cNvPr>
            <p:cNvSpPr txBox="1"/>
            <p:nvPr/>
          </p:nvSpPr>
          <p:spPr>
            <a:xfrm>
              <a:off x="1459147" y="5240476"/>
              <a:ext cx="284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Bass 1                            Bass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3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10" grpId="0"/>
      <p:bldP spid="11" grpId="0"/>
      <p:bldP spid="12" grpId="0"/>
      <p:bldP spid="14" grpId="0" animBg="1"/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13E100C-5FCC-42D7-87C6-02163F9EF8A3}"/>
              </a:ext>
            </a:extLst>
          </p:cNvPr>
          <p:cNvGrpSpPr/>
          <p:nvPr/>
        </p:nvGrpSpPr>
        <p:grpSpPr>
          <a:xfrm>
            <a:off x="1860331" y="701565"/>
            <a:ext cx="4677103" cy="2462047"/>
            <a:chOff x="1460938" y="775139"/>
            <a:chExt cx="3184635" cy="155947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0287D27-4F1F-4836-BA95-ACE5C5C05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3" t="50689" r="65571" b="35173"/>
            <a:stretch/>
          </p:blipFill>
          <p:spPr>
            <a:xfrm>
              <a:off x="2743200" y="871045"/>
              <a:ext cx="1902373" cy="1463566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0CDFD6D-4F07-4752-9D56-F0209F3ED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0" t="35713" r="18784" b="50149"/>
            <a:stretch/>
          </p:blipFill>
          <p:spPr>
            <a:xfrm>
              <a:off x="1460938" y="775139"/>
              <a:ext cx="1768484" cy="1463566"/>
            </a:xfrm>
            <a:prstGeom prst="rect">
              <a:avLst/>
            </a:prstGeom>
          </p:spPr>
        </p:pic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A730930D-0768-4624-8192-026AA1BDACAA}"/>
              </a:ext>
            </a:extLst>
          </p:cNvPr>
          <p:cNvSpPr txBox="1"/>
          <p:nvPr/>
        </p:nvSpPr>
        <p:spPr>
          <a:xfrm>
            <a:off x="4089442" y="3315025"/>
            <a:ext cx="2102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I. Stufe (</a:t>
            </a:r>
            <a:r>
              <a:rPr lang="de-DE" i="1" dirty="0"/>
              <a:t>g-h-d</a:t>
            </a:r>
            <a:r>
              <a:rPr lang="de-DE" dirty="0"/>
              <a:t>), </a:t>
            </a:r>
            <a:r>
              <a:rPr lang="de-DE" dirty="0" err="1"/>
              <a:t>Quintton</a:t>
            </a:r>
            <a:r>
              <a:rPr lang="de-DE" dirty="0"/>
              <a:t> im Bass = „Quartsextakkord“,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2B11EA-7249-43D2-8D01-053DAB385CB3}"/>
              </a:ext>
            </a:extLst>
          </p:cNvPr>
          <p:cNvSpPr txBox="1"/>
          <p:nvPr/>
        </p:nvSpPr>
        <p:spPr>
          <a:xfrm>
            <a:off x="4089442" y="4389768"/>
            <a:ext cx="294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würde sich als „</a:t>
            </a:r>
            <a:r>
              <a:rPr lang="de-DE" dirty="0" err="1"/>
              <a:t>Vorhaltsquartsextakkord</a:t>
            </a:r>
            <a:r>
              <a:rPr lang="de-DE" dirty="0"/>
              <a:t>“</a:t>
            </a:r>
            <a:br>
              <a:rPr lang="de-DE" dirty="0"/>
            </a:br>
            <a:r>
              <a:rPr lang="de-DE" dirty="0"/>
              <a:t>regulär in die V. Stufe (</a:t>
            </a:r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) auflösen,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9404F5-539B-4BBB-9B6F-B5ADF698F0C0}"/>
              </a:ext>
            </a:extLst>
          </p:cNvPr>
          <p:cNvSpPr txBox="1"/>
          <p:nvPr/>
        </p:nvSpPr>
        <p:spPr>
          <a:xfrm>
            <a:off x="6537434" y="3315025"/>
            <a:ext cx="294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stattdessen chromatische Bassfortschreitung zu </a:t>
            </a:r>
            <a:r>
              <a:rPr lang="de-DE" i="1" dirty="0" err="1"/>
              <a:t>dis</a:t>
            </a:r>
            <a:r>
              <a:rPr lang="de-DE" i="1" dirty="0"/>
              <a:t>-</a:t>
            </a:r>
            <a:r>
              <a:rPr lang="de-DE" i="1" dirty="0" err="1"/>
              <a:t>fis</a:t>
            </a:r>
            <a:r>
              <a:rPr lang="de-DE" i="1" dirty="0"/>
              <a:t>-a</a:t>
            </a:r>
            <a:r>
              <a:rPr lang="de-DE" dirty="0"/>
              <a:t> = eingeschobene VII. Stufe</a:t>
            </a:r>
            <a:br>
              <a:rPr lang="de-DE" dirty="0"/>
            </a:br>
            <a:r>
              <a:rPr lang="de-DE" dirty="0"/>
              <a:t>(mit Leitton </a:t>
            </a:r>
            <a:r>
              <a:rPr lang="de-DE" i="1" dirty="0" err="1"/>
              <a:t>dis</a:t>
            </a:r>
            <a:r>
              <a:rPr lang="de-DE" dirty="0"/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B4AED1-0C13-430B-86E2-8129E687288A}"/>
              </a:ext>
            </a:extLst>
          </p:cNvPr>
          <p:cNvSpPr txBox="1"/>
          <p:nvPr/>
        </p:nvSpPr>
        <p:spPr>
          <a:xfrm>
            <a:off x="8985426" y="4159218"/>
            <a:ext cx="294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zu </a:t>
            </a:r>
            <a:r>
              <a:rPr lang="de-DE" i="1" dirty="0"/>
              <a:t>e-g-h</a:t>
            </a:r>
            <a:r>
              <a:rPr lang="de-DE" dirty="0"/>
              <a:t> (VI. Stufe, Parallele)</a:t>
            </a:r>
          </a:p>
        </p:txBody>
      </p:sp>
      <p:sp>
        <p:nvSpPr>
          <p:cNvPr id="9" name="Eckige Klammer rechts 8">
            <a:extLst>
              <a:ext uri="{FF2B5EF4-FFF2-40B4-BE49-F238E27FC236}">
                <a16:creationId xmlns:a16="http://schemas.microsoft.com/office/drawing/2014/main" id="{A227BCD6-A6B9-42D7-9BC0-7334FC12BABC}"/>
              </a:ext>
            </a:extLst>
          </p:cNvPr>
          <p:cNvSpPr/>
          <p:nvPr/>
        </p:nvSpPr>
        <p:spPr>
          <a:xfrm rot="5400000">
            <a:off x="2280860" y="2848417"/>
            <a:ext cx="136404" cy="493986"/>
          </a:xfrm>
          <a:prstGeom prst="rightBracket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9C532AF-F124-44FD-8EB3-5FC774C03D53}"/>
              </a:ext>
            </a:extLst>
          </p:cNvPr>
          <p:cNvSpPr txBox="1"/>
          <p:nvPr/>
        </p:nvSpPr>
        <p:spPr>
          <a:xfrm>
            <a:off x="1419802" y="2847347"/>
            <a:ext cx="921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g-h-d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I. Stufe, Tonika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8DDFF4B-4F37-433F-A849-4000A1FCA105}"/>
              </a:ext>
            </a:extLst>
          </p:cNvPr>
          <p:cNvSpPr txBox="1"/>
          <p:nvPr/>
        </p:nvSpPr>
        <p:spPr>
          <a:xfrm>
            <a:off x="2341218" y="3212078"/>
            <a:ext cx="185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a-c-e,</a:t>
            </a:r>
            <a:br>
              <a:rPr lang="de-DE" dirty="0"/>
            </a:br>
            <a:r>
              <a:rPr lang="de-DE" dirty="0"/>
              <a:t>II. Stufe,</a:t>
            </a:r>
            <a:br>
              <a:rPr lang="de-DE" dirty="0"/>
            </a:br>
            <a:r>
              <a:rPr lang="de-DE" dirty="0" err="1"/>
              <a:t>subdominantisch</a:t>
            </a:r>
            <a:r>
              <a:rPr lang="de-DE" dirty="0"/>
              <a:t>,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21B30E8-8E93-434F-9796-548DAB1CB566}"/>
              </a:ext>
            </a:extLst>
          </p:cNvPr>
          <p:cNvSpPr txBox="1"/>
          <p:nvPr/>
        </p:nvSpPr>
        <p:spPr>
          <a:xfrm>
            <a:off x="1434027" y="4483778"/>
            <a:ext cx="2324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wird linear zur </a:t>
            </a:r>
            <a:r>
              <a:rPr lang="de-DE" dirty="0" err="1"/>
              <a:t>dominantischen</a:t>
            </a:r>
            <a:r>
              <a:rPr lang="de-DE" dirty="0"/>
              <a:t> VII. Stufe </a:t>
            </a:r>
            <a:r>
              <a:rPr lang="de-DE" i="1" dirty="0" err="1"/>
              <a:t>fis</a:t>
            </a:r>
            <a:r>
              <a:rPr lang="de-DE" i="1" dirty="0"/>
              <a:t>-a-c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8246545-4229-4C71-8305-F5E092F1292A}"/>
              </a:ext>
            </a:extLst>
          </p:cNvPr>
          <p:cNvCxnSpPr>
            <a:cxnSpLocks/>
          </p:cNvCxnSpPr>
          <p:nvPr/>
        </p:nvCxnSpPr>
        <p:spPr>
          <a:xfrm flipV="1">
            <a:off x="3006876" y="2669628"/>
            <a:ext cx="1006271" cy="22025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ckige Klammer rechts 15">
            <a:extLst>
              <a:ext uri="{FF2B5EF4-FFF2-40B4-BE49-F238E27FC236}">
                <a16:creationId xmlns:a16="http://schemas.microsoft.com/office/drawing/2014/main" id="{F131C433-9E63-48AB-A145-6C06EB696D8C}"/>
              </a:ext>
            </a:extLst>
          </p:cNvPr>
          <p:cNvSpPr/>
          <p:nvPr/>
        </p:nvSpPr>
        <p:spPr>
          <a:xfrm rot="5400000">
            <a:off x="3320022" y="2627855"/>
            <a:ext cx="136404" cy="1051685"/>
          </a:xfrm>
          <a:prstGeom prst="rightBracket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3774D9E-5D72-46DE-86B4-7FB7AD611201}"/>
              </a:ext>
            </a:extLst>
          </p:cNvPr>
          <p:cNvCxnSpPr>
            <a:cxnSpLocks/>
          </p:cNvCxnSpPr>
          <p:nvPr/>
        </p:nvCxnSpPr>
        <p:spPr>
          <a:xfrm flipV="1">
            <a:off x="4602092" y="2813930"/>
            <a:ext cx="4244" cy="49288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D56A9629-26F8-43CA-931A-0BE7BEC56B88}"/>
              </a:ext>
            </a:extLst>
          </p:cNvPr>
          <p:cNvCxnSpPr>
            <a:cxnSpLocks/>
          </p:cNvCxnSpPr>
          <p:nvPr/>
        </p:nvCxnSpPr>
        <p:spPr>
          <a:xfrm flipH="1" flipV="1">
            <a:off x="5367631" y="2765758"/>
            <a:ext cx="1169803" cy="66324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5770BB4-38F5-424B-A2B5-AA144E32818B}"/>
              </a:ext>
            </a:extLst>
          </p:cNvPr>
          <p:cNvCxnSpPr>
            <a:cxnSpLocks/>
          </p:cNvCxnSpPr>
          <p:nvPr/>
        </p:nvCxnSpPr>
        <p:spPr>
          <a:xfrm flipH="1" flipV="1">
            <a:off x="5966402" y="2745951"/>
            <a:ext cx="3513012" cy="141326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8AB1095D-E382-4AE2-B705-7CF4E7A0D237}"/>
              </a:ext>
            </a:extLst>
          </p:cNvPr>
          <p:cNvSpPr txBox="1"/>
          <p:nvPr/>
        </p:nvSpPr>
        <p:spPr>
          <a:xfrm>
            <a:off x="8376745" y="4869460"/>
            <a:ext cx="346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(Diese Harmoniefolge stammt aus der „Akademischen Fest-Ouvertüre“ von Johannes Brahms.)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131F249-0951-43B4-9509-5A87830CE434}"/>
              </a:ext>
            </a:extLst>
          </p:cNvPr>
          <p:cNvGrpSpPr/>
          <p:nvPr/>
        </p:nvGrpSpPr>
        <p:grpSpPr>
          <a:xfrm>
            <a:off x="1843504" y="5685173"/>
            <a:ext cx="3096393" cy="722528"/>
            <a:chOff x="1451916" y="5389242"/>
            <a:chExt cx="3096393" cy="722528"/>
          </a:xfrm>
        </p:grpSpPr>
        <p:pic>
          <p:nvPicPr>
            <p:cNvPr id="21" name="Gaudeamus 3st G Bar">
              <a:hlinkClick r:id="" action="ppaction://media"/>
              <a:extLst>
                <a:ext uri="{FF2B5EF4-FFF2-40B4-BE49-F238E27FC236}">
                  <a16:creationId xmlns:a16="http://schemas.microsoft.com/office/drawing/2014/main" id="{E274A649-CA2E-40B3-AEE7-E99A504F2CA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24000" end="4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60235" y="5609238"/>
              <a:ext cx="487363" cy="487363"/>
            </a:xfrm>
            <a:prstGeom prst="rect">
              <a:avLst/>
            </a:prstGeom>
          </p:spPr>
        </p:pic>
        <p:pic>
          <p:nvPicPr>
            <p:cNvPr id="23" name="Gaudeamus 3st G Bass">
              <a:hlinkClick r:id="" action="ppaction://media"/>
              <a:extLst>
                <a:ext uri="{FF2B5EF4-FFF2-40B4-BE49-F238E27FC236}">
                  <a16:creationId xmlns:a16="http://schemas.microsoft.com/office/drawing/2014/main" id="{E37870C7-A974-4F9C-8CFE-DDD635DF7398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4000" end="45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060946" y="5624407"/>
              <a:ext cx="487363" cy="487363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EE417EA-09BC-4E54-97EC-F39A60F390EF}"/>
                </a:ext>
              </a:extLst>
            </p:cNvPr>
            <p:cNvSpPr txBox="1"/>
            <p:nvPr/>
          </p:nvSpPr>
          <p:spPr>
            <a:xfrm>
              <a:off x="1451916" y="5389242"/>
              <a:ext cx="284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Bass 1                            Bass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7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  <p:bldP spid="16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287D27-4F1F-4836-BA95-ACE5C5C05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1" t="50308" r="18783" b="35173"/>
          <a:stretch/>
        </p:blipFill>
        <p:spPr>
          <a:xfrm>
            <a:off x="1145628" y="1135117"/>
            <a:ext cx="4857157" cy="2081049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BC27CA3-E8C2-4E3E-9C36-781839834C71}"/>
              </a:ext>
            </a:extLst>
          </p:cNvPr>
          <p:cNvCxnSpPr>
            <a:cxnSpLocks/>
          </p:cNvCxnSpPr>
          <p:nvPr/>
        </p:nvCxnSpPr>
        <p:spPr>
          <a:xfrm flipH="1" flipV="1">
            <a:off x="1682343" y="3124200"/>
            <a:ext cx="114145" cy="70025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DC8D50F-6F87-47C7-AD54-13691BCF929B}"/>
              </a:ext>
            </a:extLst>
          </p:cNvPr>
          <p:cNvCxnSpPr>
            <a:cxnSpLocks/>
          </p:cNvCxnSpPr>
          <p:nvPr/>
        </p:nvCxnSpPr>
        <p:spPr>
          <a:xfrm flipV="1">
            <a:off x="1957552" y="3013841"/>
            <a:ext cx="1219199" cy="92753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8B63F69-BF42-49E8-9257-D545180F52CD}"/>
              </a:ext>
            </a:extLst>
          </p:cNvPr>
          <p:cNvCxnSpPr>
            <a:cxnSpLocks/>
          </p:cNvCxnSpPr>
          <p:nvPr/>
        </p:nvCxnSpPr>
        <p:spPr>
          <a:xfrm flipV="1">
            <a:off x="2146113" y="3013842"/>
            <a:ext cx="2015984" cy="107993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886A2A0-2B4B-42CC-B62A-D33E6A685448}"/>
              </a:ext>
            </a:extLst>
          </p:cNvPr>
          <p:cNvCxnSpPr>
            <a:cxnSpLocks/>
          </p:cNvCxnSpPr>
          <p:nvPr/>
        </p:nvCxnSpPr>
        <p:spPr>
          <a:xfrm flipV="1">
            <a:off x="2259724" y="3111062"/>
            <a:ext cx="3053255" cy="9827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D2084151-85EB-43E0-B9A7-9CD6CE1387BB}"/>
              </a:ext>
            </a:extLst>
          </p:cNvPr>
          <p:cNvSpPr txBox="1"/>
          <p:nvPr/>
        </p:nvSpPr>
        <p:spPr>
          <a:xfrm>
            <a:off x="664154" y="3941380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I. Stufe, </a:t>
            </a:r>
            <a:r>
              <a:rPr lang="de-DE" i="1" dirty="0"/>
              <a:t>g-h-d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EFCB33D-977D-4278-A014-2A68978A34DB}"/>
              </a:ext>
            </a:extLst>
          </p:cNvPr>
          <p:cNvCxnSpPr>
            <a:cxnSpLocks/>
          </p:cNvCxnSpPr>
          <p:nvPr/>
        </p:nvCxnSpPr>
        <p:spPr>
          <a:xfrm flipH="1" flipV="1">
            <a:off x="2527361" y="3013840"/>
            <a:ext cx="440120" cy="162122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464D2B8-E4A2-4C64-B027-64449DE25902}"/>
              </a:ext>
            </a:extLst>
          </p:cNvPr>
          <p:cNvCxnSpPr>
            <a:cxnSpLocks/>
          </p:cNvCxnSpPr>
          <p:nvPr/>
        </p:nvCxnSpPr>
        <p:spPr>
          <a:xfrm flipV="1">
            <a:off x="2967481" y="2994134"/>
            <a:ext cx="606725" cy="164092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62D27E73-D131-4E8F-A403-351FC43B20CE}"/>
              </a:ext>
            </a:extLst>
          </p:cNvPr>
          <p:cNvSpPr txBox="1"/>
          <p:nvPr/>
        </p:nvSpPr>
        <p:spPr>
          <a:xfrm>
            <a:off x="2146113" y="4635062"/>
            <a:ext cx="201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II. Stufe, </a:t>
            </a:r>
            <a:r>
              <a:rPr lang="de-DE" i="1" dirty="0"/>
              <a:t>a-c-e</a:t>
            </a:r>
            <a:r>
              <a:rPr lang="de-DE" dirty="0"/>
              <a:t>, </a:t>
            </a:r>
            <a:r>
              <a:rPr lang="de-DE" dirty="0" err="1"/>
              <a:t>subdominantisch</a:t>
            </a:r>
            <a:endParaRPr lang="de-DE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693992A-C293-43BE-869D-282C9A6BEAEC}"/>
              </a:ext>
            </a:extLst>
          </p:cNvPr>
          <p:cNvCxnSpPr>
            <a:cxnSpLocks/>
          </p:cNvCxnSpPr>
          <p:nvPr/>
        </p:nvCxnSpPr>
        <p:spPr>
          <a:xfrm flipV="1">
            <a:off x="4928285" y="2994134"/>
            <a:ext cx="0" cy="15358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2516BF2-E84D-4180-BA75-E799A6FE3DCF}"/>
              </a:ext>
            </a:extLst>
          </p:cNvPr>
          <p:cNvSpPr txBox="1"/>
          <p:nvPr/>
        </p:nvSpPr>
        <p:spPr>
          <a:xfrm>
            <a:off x="4456386" y="4646887"/>
            <a:ext cx="2511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V. Stufe, </a:t>
            </a:r>
            <a:r>
              <a:rPr lang="de-DE" i="1" dirty="0"/>
              <a:t>d-</a:t>
            </a:r>
            <a:r>
              <a:rPr lang="de-DE" i="1" dirty="0" err="1"/>
              <a:t>fis</a:t>
            </a:r>
            <a:r>
              <a:rPr lang="de-DE" i="1" dirty="0"/>
              <a:t>(-a)-c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Dominantseptakkord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C3ADC7C-DF39-4ACF-A980-805E6C191257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1957554" y="849998"/>
            <a:ext cx="428294" cy="44277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0E7690F-C9F8-4E74-9B6D-865EEFFC8EE7}"/>
              </a:ext>
            </a:extLst>
          </p:cNvPr>
          <p:cNvSpPr txBox="1"/>
          <p:nvPr/>
        </p:nvSpPr>
        <p:spPr>
          <a:xfrm>
            <a:off x="2385848" y="526832"/>
            <a:ext cx="593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fis</a:t>
            </a:r>
            <a:r>
              <a:rPr lang="de-DE" dirty="0"/>
              <a:t> ist Durchgangston – würde theoretisch die III. Stufe </a:t>
            </a:r>
            <a:r>
              <a:rPr lang="de-DE" i="1" dirty="0"/>
              <a:t>h-d-</a:t>
            </a:r>
            <a:r>
              <a:rPr lang="de-DE" i="1" dirty="0" err="1"/>
              <a:t>fis</a:t>
            </a:r>
            <a:r>
              <a:rPr lang="de-DE" dirty="0"/>
              <a:t> erzeugen; diese hat jedoch in diesem Kontext keine Funktion.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CDC5ADF-586E-4C17-962E-B2F2794E0360}"/>
              </a:ext>
            </a:extLst>
          </p:cNvPr>
          <p:cNvGrpSpPr/>
          <p:nvPr/>
        </p:nvGrpSpPr>
        <p:grpSpPr>
          <a:xfrm>
            <a:off x="7491744" y="4160627"/>
            <a:ext cx="2962842" cy="871864"/>
            <a:chOff x="1585467" y="5239906"/>
            <a:chExt cx="2962842" cy="871864"/>
          </a:xfrm>
        </p:grpSpPr>
        <p:pic>
          <p:nvPicPr>
            <p:cNvPr id="17" name="Gaudeamus 3st G Bar">
              <a:hlinkClick r:id="" action="ppaction://media"/>
              <a:extLst>
                <a:ext uri="{FF2B5EF4-FFF2-40B4-BE49-F238E27FC236}">
                  <a16:creationId xmlns:a16="http://schemas.microsoft.com/office/drawing/2014/main" id="{11F16405-7166-479A-AC51-3FA0989E4C56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280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960235" y="5609238"/>
              <a:ext cx="487363" cy="487363"/>
            </a:xfrm>
            <a:prstGeom prst="rect">
              <a:avLst/>
            </a:prstGeom>
          </p:spPr>
        </p:pic>
        <p:pic>
          <p:nvPicPr>
            <p:cNvPr id="18" name="Gaudeamus 3st G Bass">
              <a:hlinkClick r:id="" action="ppaction://media"/>
              <a:extLst>
                <a:ext uri="{FF2B5EF4-FFF2-40B4-BE49-F238E27FC236}">
                  <a16:creationId xmlns:a16="http://schemas.microsoft.com/office/drawing/2014/main" id="{F462C8C7-3A42-4858-A06D-B344FEB7041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28000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060946" y="5624407"/>
              <a:ext cx="487363" cy="487363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B9EE5B8-2A33-46A9-B11F-5C75D7C341A3}"/>
                </a:ext>
              </a:extLst>
            </p:cNvPr>
            <p:cNvSpPr txBox="1"/>
            <p:nvPr/>
          </p:nvSpPr>
          <p:spPr>
            <a:xfrm>
              <a:off x="1585467" y="5239906"/>
              <a:ext cx="2845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Bass 1                            Bass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0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20" grpId="0"/>
      <p:bldP spid="23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6B7C5-6F52-44A8-BC4E-0D57F504E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Surgite</a:t>
            </a:r>
            <a:r>
              <a:rPr lang="de-DE" dirty="0"/>
              <a:t>, Corona!</a:t>
            </a:r>
          </a:p>
        </p:txBody>
      </p:sp>
      <p:pic>
        <p:nvPicPr>
          <p:cNvPr id="4" name="Brahms Academic Festival Overture Nikolaus Harnoncourt (1996)">
            <a:hlinkClick r:id="" action="ppaction://media"/>
            <a:extLst>
              <a:ext uri="{FF2B5EF4-FFF2-40B4-BE49-F238E27FC236}">
                <a16:creationId xmlns:a16="http://schemas.microsoft.com/office/drawing/2014/main" id="{9FC33BBB-A32A-4151-9720-3D6F33699FC2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570000" end="59500"/>
                  <p14:fade in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9178" y="4467588"/>
            <a:ext cx="487363" cy="487362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EE6C8C-54B2-497A-A962-6DD5F2808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00">
            <a:off x="908129" y="3794423"/>
            <a:ext cx="10724159" cy="597740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2D1A77E-03DC-450B-A510-3B93FC557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18" y="495411"/>
            <a:ext cx="2605991" cy="32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Breitbild</PresentationFormat>
  <Paragraphs>55</Paragraphs>
  <Slides>9</Slides>
  <Notes>0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Berner Singstudenten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Surgite, Corona!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Marti</dc:creator>
  <cp:lastModifiedBy>Andreas</cp:lastModifiedBy>
  <cp:revision>41</cp:revision>
  <dcterms:created xsi:type="dcterms:W3CDTF">2020-05-28T07:55:46Z</dcterms:created>
  <dcterms:modified xsi:type="dcterms:W3CDTF">2020-06-02T16:24:26Z</dcterms:modified>
</cp:coreProperties>
</file>