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" initials="A" lastIdx="1" clrIdx="0">
    <p:extLst>
      <p:ext uri="{19B8F6BF-5375-455C-9EA6-DF929625EA0E}">
        <p15:presenceInfo xmlns:p15="http://schemas.microsoft.com/office/powerpoint/2012/main" userId="32a59dc2f5c45d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E8A30-CCC1-4BCB-90C9-D5719402B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286DEC-CCF8-487B-8BD1-59845BF95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5B2E2C-DBAA-4407-B424-40F74207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74F3-90EF-4923-AACA-84A2A64FE46A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4C0E16-C91C-49CF-8155-2F93BC4B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FD61D7-8F76-488C-A7B1-4BD6406B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F6AC-F919-4118-B116-B2CADD4B9A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2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C5126-3E09-4F98-BF11-7A9AE290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AD53CD-3D98-40CA-860D-0E27E74A6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D8F26-B1FE-466F-971D-E201ABD7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74F3-90EF-4923-AACA-84A2A64FE46A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32850E-A747-40E4-AC1E-1529BB2F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F26DDD-3BBD-4645-B644-2E9BE2EC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F6AC-F919-4118-B116-B2CADD4B9A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80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247F698-26B2-4719-8F71-5006521EA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6EAD92E-38E1-46BE-99A6-C6745DA1A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E03AC3-B146-4E33-83C0-9D3C3F686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74F3-90EF-4923-AACA-84A2A64FE46A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5A63F3-690B-48A5-9AE8-3C6833EA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CEEE3B-AFC4-443D-B121-28ADADD5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F6AC-F919-4118-B116-B2CADD4B9A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99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F80EE-030C-480E-85F7-716B95CB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63799D-90A8-425F-9144-155089EE1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8DD58C-3C28-4F79-B264-D58B58BF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74F3-90EF-4923-AACA-84A2A64FE46A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3DB5DF-8A0A-40AB-B164-DB8C3CC3D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706B76-51E2-45A8-B567-BA7E716E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F6AC-F919-4118-B116-B2CADD4B9A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01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D20C4-C629-4C57-91B9-4DE47D83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E26CAF-6348-4835-A14F-EDEE812F6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D2FA62-4583-4539-9515-7C3F2C15A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74F3-90EF-4923-AACA-84A2A64FE46A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81374B-544B-4ABC-9567-7E06F7F3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3BF4A5-D4F7-49D2-B286-DFC66534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F6AC-F919-4118-B116-B2CADD4B9A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35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B1009-3993-4B10-8A4B-68EAC0F6D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96E570-63A7-4BDD-B334-EB6BD0A8B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A1C5AFA-2157-42C0-A09E-873345619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44B219-2316-4527-92BE-FD3A05BD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74F3-90EF-4923-AACA-84A2A64FE46A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F75770-2557-4360-9F4E-1AF3C462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400EB8-BD14-4501-85B8-9C4410FF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F6AC-F919-4118-B116-B2CADD4B9A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81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A0C80-C044-478B-9949-2B566A42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517DB7-214D-44A7-AC31-6A6C0D791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F0CF30-1311-42FB-8802-F2352832C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C40E96-8569-46F2-BB6A-A15D69E82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49FF854-BE59-4497-AD87-28D8E5EAB1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EF119D6-8FE7-4F29-8EFB-669092AD7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74F3-90EF-4923-AACA-84A2A64FE46A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60FA620-7486-44D8-AA08-79228D60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4C2A8E-5FB5-406C-9027-E520118B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F6AC-F919-4118-B116-B2CADD4B9A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51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39547-53EC-4A17-A12C-40A6844C9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3A5304-2A92-4F4B-A263-77F60F933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74F3-90EF-4923-AACA-84A2A64FE46A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94A72D-7C39-4886-AD03-25073B280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9EA9F3-16B7-4F21-A950-67F0E73A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F6AC-F919-4118-B116-B2CADD4B9A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03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95197D7-B1CA-4BFA-A8BE-6985565A7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74F3-90EF-4923-AACA-84A2A64FE46A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46F46B-8678-4DF8-8822-8AA15AEDC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289215-B0DD-47CA-BA55-2E9E3340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F6AC-F919-4118-B116-B2CADD4B9A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18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712E1-004F-4887-8379-8D0C735B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97B60A-725B-4544-AA5B-6E852A601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CA409C-0ABA-4362-AF5B-4EEA26F1E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65933F-9D0A-412C-A6E5-E4937B9D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74F3-90EF-4923-AACA-84A2A64FE46A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723374-B4E4-4018-9C3D-C49F0BDC8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7C012D-C217-4D73-AD83-AA84AEC1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F6AC-F919-4118-B116-B2CADD4B9A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32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582F0-066D-4ACB-9C41-F83655600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0EBF300-1B21-472A-BBB8-EED1A1BC6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95C39B-B0E9-4130-9624-8C3999B15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C77D60-42D9-403F-A27E-02EBAA2B5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74F3-90EF-4923-AACA-84A2A64FE46A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A939BD-E250-4714-8EB0-411F7F98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D88D5C-553B-49A5-B258-78313F520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F6AC-F919-4118-B116-B2CADD4B9A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98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C62DDD-57F0-45AB-9E34-BE02F74E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5589A5-FDE1-435E-B150-60046CEB1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74107B-536C-4CE7-BFC7-69130BAC1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074F3-90EF-4923-AACA-84A2A64FE46A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3D0AB3-0EEC-4E4F-B36B-718154CB4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5745B3-36CD-4852-B64C-4732C9396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1F6AC-F919-4118-B116-B2CADD4B9A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38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7.jpeg"/><Relationship Id="rId5" Type="http://schemas.microsoft.com/office/2007/relationships/media" Target="../media/media5.mp3"/><Relationship Id="rId10" Type="http://schemas.openxmlformats.org/officeDocument/2006/relationships/image" Target="../media/image6.jpeg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8.mp3"/><Relationship Id="rId7" Type="http://schemas.openxmlformats.org/officeDocument/2006/relationships/image" Target="../media/image9.jpe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0.mp3"/><Relationship Id="rId7" Type="http://schemas.openxmlformats.org/officeDocument/2006/relationships/image" Target="../media/image5.png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D56C9-E9B9-41C7-BF57-95FCAF00E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675" y="890478"/>
            <a:ext cx="7019925" cy="849312"/>
          </a:xfrm>
        </p:spPr>
        <p:txBody>
          <a:bodyPr>
            <a:normAutofit fontScale="90000"/>
          </a:bodyPr>
          <a:lstStyle/>
          <a:p>
            <a:r>
              <a:rPr lang="de-DE" dirty="0"/>
              <a:t>Berner Singstudenten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27C8AA-468E-4900-A568-60F009CD3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92" y="3815797"/>
            <a:ext cx="5398008" cy="2018946"/>
          </a:xfrm>
        </p:spPr>
        <p:txBody>
          <a:bodyPr>
            <a:normAutofit/>
          </a:bodyPr>
          <a:lstStyle/>
          <a:p>
            <a:r>
              <a:rPr lang="de-DE" sz="3200" dirty="0"/>
              <a:t>Einführung in Musiklehre</a:t>
            </a:r>
            <a:br>
              <a:rPr lang="de-DE" sz="3200" dirty="0"/>
            </a:br>
            <a:r>
              <a:rPr lang="de-DE" sz="3200" dirty="0"/>
              <a:t>und Notenkenntnis</a:t>
            </a:r>
          </a:p>
          <a:p>
            <a:r>
              <a:rPr lang="de-DE" sz="3200" dirty="0"/>
              <a:t>Einheit 10: </a:t>
            </a:r>
            <a:br>
              <a:rPr lang="de-DE" sz="3200" dirty="0"/>
            </a:br>
            <a:r>
              <a:rPr lang="de-DE" sz="3200" dirty="0"/>
              <a:t>anstimmen (III)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D856E1-5C50-4042-9889-D60150C15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000">
            <a:off x="599288" y="2877386"/>
            <a:ext cx="10724159" cy="597740"/>
          </a:xfrm>
          <a:prstGeom prst="rect">
            <a:avLst/>
          </a:prstGeom>
        </p:spPr>
      </p:pic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DBA99F7-CD3B-4ED2-9E14-5CBDFD4DD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1739790"/>
            <a:ext cx="1758085" cy="221388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21AD265-4816-4452-BBFA-36528E612A53}"/>
              </a:ext>
            </a:extLst>
          </p:cNvPr>
          <p:cNvSpPr txBox="1"/>
          <p:nvPr/>
        </p:nvSpPr>
        <p:spPr>
          <a:xfrm>
            <a:off x="7094650" y="5189539"/>
            <a:ext cx="421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Andreas Marti, März/April 2020</a:t>
            </a:r>
          </a:p>
        </p:txBody>
      </p:sp>
    </p:spTree>
    <p:extLst>
      <p:ext uri="{BB962C8B-B14F-4D97-AF65-F5344CB8AC3E}">
        <p14:creationId xmlns:p14="http://schemas.microsoft.com/office/powerpoint/2010/main" val="170568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E6FB5-974D-4F9D-82BF-ED90BC011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de-DE" sz="3600" dirty="0"/>
              <a:t>Melodien mit Beginn in der Mittellage oder im oberen Bereich</a:t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CDA380-8894-4668-A958-39C30EAA3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3704"/>
            <a:ext cx="10515600" cy="4351338"/>
          </a:xfrm>
        </p:spPr>
        <p:txBody>
          <a:bodyPr/>
          <a:lstStyle/>
          <a:p>
            <a:r>
              <a:rPr lang="de-DE" dirty="0"/>
              <a:t>pro memoria: Orientierung im Tonraum immer von unten her.</a:t>
            </a:r>
          </a:p>
          <a:p>
            <a:r>
              <a:rPr lang="de-DE" dirty="0"/>
              <a:t>Die Passage der Melodie suchen, in der ihr tiefster Ton vorkommt.</a:t>
            </a:r>
          </a:p>
          <a:p>
            <a:r>
              <a:rPr lang="de-DE" dirty="0"/>
              <a:t>Von dort zum Anfang gehen.</a:t>
            </a:r>
          </a:p>
          <a:p>
            <a:r>
              <a:rPr lang="de-DE" dirty="0"/>
              <a:t>Dies funktioniert am besten mit Tonsilben, geht aber meist auch direkt.</a:t>
            </a:r>
          </a:p>
          <a:p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3823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Flugzeug enthält.&#10;&#10;Automatisch generierte Beschreibung">
            <a:extLst>
              <a:ext uri="{FF2B5EF4-FFF2-40B4-BE49-F238E27FC236}">
                <a16:creationId xmlns:a16="http://schemas.microsoft.com/office/drawing/2014/main" id="{0243D8D0-CF16-40A9-BE12-30B27A4E89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6984" r="59431" b="83777"/>
          <a:stretch/>
        </p:blipFill>
        <p:spPr>
          <a:xfrm>
            <a:off x="2002971" y="3525586"/>
            <a:ext cx="2582091" cy="1029518"/>
          </a:xfrm>
          <a:prstGeom prst="rect">
            <a:avLst/>
          </a:prstGeom>
        </p:spPr>
      </p:pic>
      <p:pic>
        <p:nvPicPr>
          <p:cNvPr id="8" name="Grafik 7" descr="Ein Bild, das Vogel enthält.&#10;&#10;Automatisch generierte Beschreibung">
            <a:extLst>
              <a:ext uri="{FF2B5EF4-FFF2-40B4-BE49-F238E27FC236}">
                <a16:creationId xmlns:a16="http://schemas.microsoft.com/office/drawing/2014/main" id="{7C5289E7-ABC1-4339-8152-5E0F3B809D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7365" r="39223" b="82223"/>
          <a:stretch/>
        </p:blipFill>
        <p:spPr>
          <a:xfrm>
            <a:off x="3213462" y="2067746"/>
            <a:ext cx="4115692" cy="119253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D09DD8-8F4E-4B28-ACD2-DA97230AEB3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4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Beginn in der Mittellage, </a:t>
            </a:r>
            <a:r>
              <a:rPr lang="de-DE" sz="3600" i="1" dirty="0"/>
              <a:t>do – so </a:t>
            </a:r>
            <a:r>
              <a:rPr lang="de-DE" sz="3600" dirty="0"/>
              <a:t>(Quart abwärts)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4638BC8-CE29-4118-9D53-D8C9EB661CA6}"/>
              </a:ext>
            </a:extLst>
          </p:cNvPr>
          <p:cNvSpPr/>
          <p:nvPr/>
        </p:nvSpPr>
        <p:spPr>
          <a:xfrm>
            <a:off x="5507709" y="342623"/>
            <a:ext cx="1398188" cy="6336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FF4E707-613E-4BE5-9CD2-4D5F00A7A719}"/>
              </a:ext>
            </a:extLst>
          </p:cNvPr>
          <p:cNvSpPr txBox="1"/>
          <p:nvPr/>
        </p:nvSpPr>
        <p:spPr>
          <a:xfrm>
            <a:off x="1402079" y="1219200"/>
            <a:ext cx="2360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p. 403, Kurfürst Friedrich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EA88421-B170-4E7D-9AAC-BC795C54288F}"/>
              </a:ext>
            </a:extLst>
          </p:cNvPr>
          <p:cNvSpPr txBox="1"/>
          <p:nvPr/>
        </p:nvSpPr>
        <p:spPr>
          <a:xfrm>
            <a:off x="1036320" y="1898469"/>
            <a:ext cx="5233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Der tiefste Ton kommt gleich im ersten Melodieschritt vor.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C64D6C-2B5B-4755-B727-BB172F72CCF3}"/>
              </a:ext>
            </a:extLst>
          </p:cNvPr>
          <p:cNvSpPr txBox="1"/>
          <p:nvPr/>
        </p:nvSpPr>
        <p:spPr>
          <a:xfrm>
            <a:off x="1036320" y="3428443"/>
            <a:ext cx="8273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Anstimmen am besten mit einem Quartsprung nach oben vom eigenen tiefsten Ton aus.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FE8D9C1-2DD7-4EE8-91C2-AB3A2B67A329}"/>
              </a:ext>
            </a:extLst>
          </p:cNvPr>
          <p:cNvSpPr/>
          <p:nvPr/>
        </p:nvSpPr>
        <p:spPr>
          <a:xfrm>
            <a:off x="4511039" y="2494736"/>
            <a:ext cx="304801" cy="33855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CP 174 anstimmen">
            <a:hlinkClick r:id="" action="ppaction://media"/>
            <a:extLst>
              <a:ext uri="{FF2B5EF4-FFF2-40B4-BE49-F238E27FC236}">
                <a16:creationId xmlns:a16="http://schemas.microsoft.com/office/drawing/2014/main" id="{49462E5F-5B49-48C3-8F4C-88F67F1C37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90857" y="3630359"/>
            <a:ext cx="609600" cy="609600"/>
          </a:xfrm>
          <a:prstGeom prst="rect">
            <a:avLst/>
          </a:prstGeom>
        </p:spPr>
      </p:pic>
      <p:pic>
        <p:nvPicPr>
          <p:cNvPr id="11" name="CP 174 Anfang">
            <a:hlinkClick r:id="" action="ppaction://media"/>
            <a:extLst>
              <a:ext uri="{FF2B5EF4-FFF2-40B4-BE49-F238E27FC236}">
                <a16:creationId xmlns:a16="http://schemas.microsoft.com/office/drawing/2014/main" id="{2656DB56-FF00-4471-9046-0073FFD26E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90857" y="4761411"/>
            <a:ext cx="609600" cy="6096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D168D7A-193F-42D7-9B73-E34E92F5B51B}"/>
              </a:ext>
            </a:extLst>
          </p:cNvPr>
          <p:cNvSpPr txBox="1"/>
          <p:nvPr/>
        </p:nvSpPr>
        <p:spPr>
          <a:xfrm>
            <a:off x="3788229" y="4873256"/>
            <a:ext cx="5521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Danach mit demselben Intervall nach unten beginnen.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C55FBB5-546D-4B35-997C-9BDBB5E991B8}"/>
              </a:ext>
            </a:extLst>
          </p:cNvPr>
          <p:cNvSpPr txBox="1"/>
          <p:nvPr/>
        </p:nvSpPr>
        <p:spPr>
          <a:xfrm>
            <a:off x="2908663" y="4296151"/>
            <a:ext cx="1201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so     do 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E2B2AD3-BB2F-4D86-ABD7-6C8A1230DECD}"/>
              </a:ext>
            </a:extLst>
          </p:cNvPr>
          <p:cNvSpPr/>
          <p:nvPr/>
        </p:nvSpPr>
        <p:spPr>
          <a:xfrm>
            <a:off x="4114336" y="2265625"/>
            <a:ext cx="793405" cy="6336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F7B3814-62E3-4372-9114-A99F29AD4A0A}"/>
              </a:ext>
            </a:extLst>
          </p:cNvPr>
          <p:cNvSpPr/>
          <p:nvPr/>
        </p:nvSpPr>
        <p:spPr>
          <a:xfrm>
            <a:off x="2908662" y="3872509"/>
            <a:ext cx="853440" cy="5167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AA9B1D8D-8178-4A81-8EDC-F1C3FC42AE14}"/>
              </a:ext>
            </a:extLst>
          </p:cNvPr>
          <p:cNvCxnSpPr>
            <a:cxnSpLocks/>
            <a:stCxn id="18" idx="6"/>
          </p:cNvCxnSpPr>
          <p:nvPr/>
        </p:nvCxnSpPr>
        <p:spPr>
          <a:xfrm>
            <a:off x="3762102" y="4130885"/>
            <a:ext cx="2177144" cy="8275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35F21FD8-9387-480F-A297-F3CEFDF4EA1D}"/>
              </a:ext>
            </a:extLst>
          </p:cNvPr>
          <p:cNvCxnSpPr>
            <a:cxnSpLocks/>
          </p:cNvCxnSpPr>
          <p:nvPr/>
        </p:nvCxnSpPr>
        <p:spPr>
          <a:xfrm flipH="1" flipV="1">
            <a:off x="4585062" y="2916292"/>
            <a:ext cx="1354183" cy="20421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01E2F3AA-CF75-43B3-B7F2-0FA8E00F355B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002970" y="2124686"/>
            <a:ext cx="2552706" cy="41963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9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7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  <p:bldP spid="4" grpId="0"/>
      <p:bldP spid="5" grpId="0"/>
      <p:bldP spid="6" grpId="0"/>
      <p:bldP spid="9" grpId="0" animBg="1"/>
      <p:bldP spid="12" grpId="0"/>
      <p:bldP spid="16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F0B7B-FCA3-40AA-8E8D-DDC95C7C6D1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4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Beginn in der Mittellage, </a:t>
            </a:r>
            <a:r>
              <a:rPr lang="de-DE" sz="3600" i="1" dirty="0"/>
              <a:t>do – so </a:t>
            </a:r>
            <a:r>
              <a:rPr lang="de-DE" sz="3600" dirty="0"/>
              <a:t>(Quart abwärts)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F3D03B-830E-4976-8838-501850DEF9D6}"/>
              </a:ext>
            </a:extLst>
          </p:cNvPr>
          <p:cNvSpPr txBox="1"/>
          <p:nvPr/>
        </p:nvSpPr>
        <p:spPr>
          <a:xfrm>
            <a:off x="966651" y="1254034"/>
            <a:ext cx="199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p. 4, </a:t>
            </a:r>
            <a:r>
              <a:rPr lang="de-DE" dirty="0" err="1"/>
              <a:t>Couleurcantus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1B4FDCD-86E6-45AC-A578-6CEE27A8D2B4}"/>
              </a:ext>
            </a:extLst>
          </p:cNvPr>
          <p:cNvSpPr txBox="1"/>
          <p:nvPr/>
        </p:nvSpPr>
        <p:spPr>
          <a:xfrm>
            <a:off x="966651" y="1806244"/>
            <a:ext cx="783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Der </a:t>
            </a:r>
            <a:r>
              <a:rPr lang="de-DE" sz="1600" dirty="0" err="1"/>
              <a:t>Couleurcantus</a:t>
            </a:r>
            <a:r>
              <a:rPr lang="de-DE" sz="1600" dirty="0"/>
              <a:t> beginnt auf dem Grundton do und reicht ziemlich weit nach unten und nach oben (je eine Sexte). Nicht zu tief anstimmen!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2B2F050-F40B-400B-A71E-26B8C5E91C82}"/>
              </a:ext>
            </a:extLst>
          </p:cNvPr>
          <p:cNvSpPr txBox="1"/>
          <p:nvPr/>
        </p:nvSpPr>
        <p:spPr>
          <a:xfrm>
            <a:off x="1045029" y="280416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tiefste Passage: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04992AA-59AF-4477-BA23-BD8CAE09B5D4}"/>
              </a:ext>
            </a:extLst>
          </p:cNvPr>
          <p:cNvSpPr txBox="1"/>
          <p:nvPr/>
        </p:nvSpPr>
        <p:spPr>
          <a:xfrm>
            <a:off x="1045029" y="3759655"/>
            <a:ext cx="3553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Schlusston der Passage = Anfangston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A14FACF-88E8-48B6-91F9-8BDAF883E7BE}"/>
              </a:ext>
            </a:extLst>
          </p:cNvPr>
          <p:cNvSpPr txBox="1"/>
          <p:nvPr/>
        </p:nvSpPr>
        <p:spPr>
          <a:xfrm>
            <a:off x="1114697" y="4715151"/>
            <a:ext cx="4232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tiefer, tiefste Passage: </a:t>
            </a:r>
          </a:p>
        </p:txBody>
      </p:sp>
      <p:pic>
        <p:nvPicPr>
          <p:cNvPr id="11" name="Grafik 10" descr="Ein Bild, das Vogel enthält.&#10;&#10;Automatisch generierte Beschreibung">
            <a:extLst>
              <a:ext uri="{FF2B5EF4-FFF2-40B4-BE49-F238E27FC236}">
                <a16:creationId xmlns:a16="http://schemas.microsoft.com/office/drawing/2014/main" id="{77445210-52E6-44CF-A3ED-FCBB579B359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4" t="8762" r="36887" b="82658"/>
          <a:stretch/>
        </p:blipFill>
        <p:spPr>
          <a:xfrm>
            <a:off x="4598125" y="3759654"/>
            <a:ext cx="3824321" cy="887965"/>
          </a:xfrm>
          <a:prstGeom prst="rect">
            <a:avLst/>
          </a:prstGeom>
        </p:spPr>
      </p:pic>
      <p:pic>
        <p:nvPicPr>
          <p:cNvPr id="13" name="Grafik 12" descr="Ein Bild, das Vogel enthält.&#10;&#10;Automatisch generierte Beschreibung">
            <a:extLst>
              <a:ext uri="{FF2B5EF4-FFF2-40B4-BE49-F238E27FC236}">
                <a16:creationId xmlns:a16="http://schemas.microsoft.com/office/drawing/2014/main" id="{C43290C0-BF4C-492E-B7FC-85A95B0A26C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1" t="8634" r="40480" b="82223"/>
          <a:stretch/>
        </p:blipFill>
        <p:spPr>
          <a:xfrm>
            <a:off x="4666162" y="2665131"/>
            <a:ext cx="3292865" cy="88796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2FABFC6-3C2B-4318-BFA1-A063BB19517B}"/>
              </a:ext>
            </a:extLst>
          </p:cNvPr>
          <p:cNvSpPr txBox="1"/>
          <p:nvPr/>
        </p:nvSpPr>
        <p:spPr>
          <a:xfrm>
            <a:off x="1114697" y="5501370"/>
            <a:ext cx="4232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tiefer, Anfang: </a:t>
            </a:r>
          </a:p>
        </p:txBody>
      </p:sp>
      <p:pic>
        <p:nvPicPr>
          <p:cNvPr id="15" name="CP 001 Mitte">
            <a:hlinkClick r:id="" action="ppaction://media"/>
            <a:extLst>
              <a:ext uri="{FF2B5EF4-FFF2-40B4-BE49-F238E27FC236}">
                <a16:creationId xmlns:a16="http://schemas.microsoft.com/office/drawing/2014/main" id="{159B6E38-65E4-4E7E-80CB-6ACC755EE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241280" y="2747014"/>
            <a:ext cx="609600" cy="609600"/>
          </a:xfrm>
          <a:prstGeom prst="rect">
            <a:avLst/>
          </a:prstGeom>
        </p:spPr>
      </p:pic>
      <p:pic>
        <p:nvPicPr>
          <p:cNvPr id="16" name="CP 001 Anfang">
            <a:hlinkClick r:id="" action="ppaction://media"/>
            <a:extLst>
              <a:ext uri="{FF2B5EF4-FFF2-40B4-BE49-F238E27FC236}">
                <a16:creationId xmlns:a16="http://schemas.microsoft.com/office/drawing/2014/main" id="{77D157E6-726D-481E-8F93-FB07BF20E0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241280" y="3898836"/>
            <a:ext cx="609600" cy="609600"/>
          </a:xfrm>
          <a:prstGeom prst="rect">
            <a:avLst/>
          </a:prstGeom>
        </p:spPr>
      </p:pic>
      <p:pic>
        <p:nvPicPr>
          <p:cNvPr id="17" name="CP 001 Anfang_trsp">
            <a:hlinkClick r:id="" action="ppaction://media"/>
            <a:extLst>
              <a:ext uri="{FF2B5EF4-FFF2-40B4-BE49-F238E27FC236}">
                <a16:creationId xmlns:a16="http://schemas.microsoft.com/office/drawing/2014/main" id="{5D95D956-DE06-4078-9B39-EB9B5E2E87A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53394" y="5711598"/>
            <a:ext cx="609600" cy="609600"/>
          </a:xfrm>
          <a:prstGeom prst="rect">
            <a:avLst/>
          </a:prstGeom>
        </p:spPr>
      </p:pic>
      <p:pic>
        <p:nvPicPr>
          <p:cNvPr id="18" name="CP 001 Mitte_trsp">
            <a:hlinkClick r:id="" action="ppaction://media"/>
            <a:extLst>
              <a:ext uri="{FF2B5EF4-FFF2-40B4-BE49-F238E27FC236}">
                <a16:creationId xmlns:a16="http://schemas.microsoft.com/office/drawing/2014/main" id="{ABFA03D2-2AC6-47DF-854A-102B00A0E3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53394" y="4679091"/>
            <a:ext cx="609600" cy="609600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F6686F9B-749E-42AC-8ECF-4B9F1209C5A6}"/>
              </a:ext>
            </a:extLst>
          </p:cNvPr>
          <p:cNvSpPr/>
          <p:nvPr/>
        </p:nvSpPr>
        <p:spPr>
          <a:xfrm>
            <a:off x="5507709" y="351332"/>
            <a:ext cx="1398188" cy="6336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2D6A6809-4A7E-4955-B5FF-2B609B5CBE33}"/>
              </a:ext>
            </a:extLst>
          </p:cNvPr>
          <p:cNvCxnSpPr>
            <a:cxnSpLocks/>
          </p:cNvCxnSpPr>
          <p:nvPr/>
        </p:nvCxnSpPr>
        <p:spPr>
          <a:xfrm flipH="1">
            <a:off x="5623483" y="3051814"/>
            <a:ext cx="1591986" cy="9499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CA416BE0-BB3D-41DF-90F6-F31887CBA651}"/>
              </a:ext>
            </a:extLst>
          </p:cNvPr>
          <p:cNvSpPr/>
          <p:nvPr/>
        </p:nvSpPr>
        <p:spPr>
          <a:xfrm>
            <a:off x="6113417" y="2973437"/>
            <a:ext cx="304801" cy="33855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D86DF8C-B7D6-4860-9139-6B95E5FA9FE3}"/>
              </a:ext>
            </a:extLst>
          </p:cNvPr>
          <p:cNvSpPr/>
          <p:nvPr/>
        </p:nvSpPr>
        <p:spPr>
          <a:xfrm>
            <a:off x="6632149" y="2734982"/>
            <a:ext cx="860032" cy="6336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FE52E29-DF6E-495A-B72F-F1640A958AA3}"/>
              </a:ext>
            </a:extLst>
          </p:cNvPr>
          <p:cNvSpPr/>
          <p:nvPr/>
        </p:nvSpPr>
        <p:spPr>
          <a:xfrm>
            <a:off x="5346771" y="3826111"/>
            <a:ext cx="860032" cy="6336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99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02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67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1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5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7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4" grpId="0"/>
      <p:bldP spid="19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41C4A-18F4-4A10-8995-0B8303C1A4B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4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Beginn in der Mittellage auf der Terz  </a:t>
            </a:r>
            <a:r>
              <a:rPr lang="de-DE" sz="3600" i="1" dirty="0"/>
              <a:t>mi</a:t>
            </a:r>
            <a:endParaRPr lang="de-DE" sz="3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C5C159A-ABFB-423B-812D-739B56FEE2D1}"/>
              </a:ext>
            </a:extLst>
          </p:cNvPr>
          <p:cNvSpPr txBox="1"/>
          <p:nvPr/>
        </p:nvSpPr>
        <p:spPr>
          <a:xfrm>
            <a:off x="1175657" y="1219200"/>
            <a:ext cx="447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p. 343, Ein Heller und ein Batzen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C94AEA7-1CFD-403F-B4AD-9EF8034BDE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t="7365" r="47126" b="82223"/>
          <a:stretch/>
        </p:blipFill>
        <p:spPr>
          <a:xfrm>
            <a:off x="2358079" y="2660321"/>
            <a:ext cx="3600525" cy="1214994"/>
          </a:xfrm>
          <a:prstGeom prst="rect">
            <a:avLst/>
          </a:prstGeom>
        </p:spPr>
      </p:pic>
      <p:pic>
        <p:nvPicPr>
          <p:cNvPr id="7" name="Grafik 6" descr="Ein Bild, das Vogel enthält.&#10;&#10;Automatisch generierte Beschreibung">
            <a:extLst>
              <a:ext uri="{FF2B5EF4-FFF2-40B4-BE49-F238E27FC236}">
                <a16:creationId xmlns:a16="http://schemas.microsoft.com/office/drawing/2014/main" id="{E369A2F2-A48F-4AA7-BFE7-55FD9D1849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6" t="7365" r="21619" b="83111"/>
          <a:stretch/>
        </p:blipFill>
        <p:spPr>
          <a:xfrm>
            <a:off x="2358078" y="4498612"/>
            <a:ext cx="5822545" cy="1140187"/>
          </a:xfrm>
          <a:prstGeom prst="rect">
            <a:avLst/>
          </a:prstGeom>
        </p:spPr>
      </p:pic>
      <p:pic>
        <p:nvPicPr>
          <p:cNvPr id="9" name="CP 125 Schluss">
            <a:hlinkClick r:id="" action="ppaction://media"/>
            <a:extLst>
              <a:ext uri="{FF2B5EF4-FFF2-40B4-BE49-F238E27FC236}">
                <a16:creationId xmlns:a16="http://schemas.microsoft.com/office/drawing/2014/main" id="{C2177A5A-1884-487E-BF2E-F6FC7A6BBB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44573" y="2954923"/>
            <a:ext cx="609600" cy="609600"/>
          </a:xfrm>
          <a:prstGeom prst="rect">
            <a:avLst/>
          </a:prstGeom>
        </p:spPr>
      </p:pic>
      <p:pic>
        <p:nvPicPr>
          <p:cNvPr id="10" name="CP 125 Anfang">
            <a:hlinkClick r:id="" action="ppaction://media"/>
            <a:extLst>
              <a:ext uri="{FF2B5EF4-FFF2-40B4-BE49-F238E27FC236}">
                <a16:creationId xmlns:a16="http://schemas.microsoft.com/office/drawing/2014/main" id="{F7B1E7CB-55C1-4D07-93B9-26AF8E12F8F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33921" y="4874623"/>
            <a:ext cx="609600" cy="6096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0BA135C-1CEA-458A-B2A4-DB53F9E48A11}"/>
              </a:ext>
            </a:extLst>
          </p:cNvPr>
          <p:cNvSpPr txBox="1"/>
          <p:nvPr/>
        </p:nvSpPr>
        <p:spPr>
          <a:xfrm>
            <a:off x="2717074" y="2079638"/>
            <a:ext cx="4110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Der tiefste Ton kommt am Schluss: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CAD066D-4D85-4222-B690-C743CAB3B0A0}"/>
              </a:ext>
            </a:extLst>
          </p:cNvPr>
          <p:cNvSpPr/>
          <p:nvPr/>
        </p:nvSpPr>
        <p:spPr>
          <a:xfrm>
            <a:off x="4964549" y="3119848"/>
            <a:ext cx="304801" cy="33855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C498A3E-69C8-48B2-A3F8-561F31F2B5BA}"/>
              </a:ext>
            </a:extLst>
          </p:cNvPr>
          <p:cNvSpPr/>
          <p:nvPr/>
        </p:nvSpPr>
        <p:spPr>
          <a:xfrm>
            <a:off x="3600994" y="3090446"/>
            <a:ext cx="304801" cy="33855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845AB36-1C89-4C7E-93FC-68ED9153F656}"/>
              </a:ext>
            </a:extLst>
          </p:cNvPr>
          <p:cNvSpPr/>
          <p:nvPr/>
        </p:nvSpPr>
        <p:spPr>
          <a:xfrm>
            <a:off x="7677178" y="415199"/>
            <a:ext cx="735302" cy="5340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71C3867-93E9-48B3-B504-995093BA47F5}"/>
              </a:ext>
            </a:extLst>
          </p:cNvPr>
          <p:cNvSpPr/>
          <p:nvPr/>
        </p:nvSpPr>
        <p:spPr>
          <a:xfrm>
            <a:off x="4231750" y="2971728"/>
            <a:ext cx="308582" cy="38497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0D23CFA-A314-4023-B3E3-A65C3C141102}"/>
              </a:ext>
            </a:extLst>
          </p:cNvPr>
          <p:cNvSpPr/>
          <p:nvPr/>
        </p:nvSpPr>
        <p:spPr>
          <a:xfrm>
            <a:off x="3413760" y="4876216"/>
            <a:ext cx="308582" cy="38497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5F734085-05B7-4DBC-B02B-B4351B831450}"/>
              </a:ext>
            </a:extLst>
          </p:cNvPr>
          <p:cNvCxnSpPr>
            <a:cxnSpLocks/>
            <a:endCxn id="16" idx="7"/>
          </p:cNvCxnSpPr>
          <p:nvPr/>
        </p:nvCxnSpPr>
        <p:spPr>
          <a:xfrm flipH="1">
            <a:off x="3677151" y="3356706"/>
            <a:ext cx="624884" cy="15758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7BBF2426-47CD-4B44-B5AE-8CD7805480ED}"/>
              </a:ext>
            </a:extLst>
          </p:cNvPr>
          <p:cNvSpPr txBox="1"/>
          <p:nvPr/>
        </p:nvSpPr>
        <p:spPr>
          <a:xfrm>
            <a:off x="1326869" y="4048078"/>
            <a:ext cx="3445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Anstimmen vom </a:t>
            </a:r>
            <a:r>
              <a:rPr lang="de-DE" sz="1600" dirty="0" err="1"/>
              <a:t>Terzton</a:t>
            </a:r>
            <a:r>
              <a:rPr lang="de-DE" sz="1600" dirty="0"/>
              <a:t> aus: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F979E4C-F974-46C4-AEEF-601D0A29BCE4}"/>
              </a:ext>
            </a:extLst>
          </p:cNvPr>
          <p:cNvCxnSpPr>
            <a:cxnSpLocks/>
          </p:cNvCxnSpPr>
          <p:nvPr/>
        </p:nvCxnSpPr>
        <p:spPr>
          <a:xfrm>
            <a:off x="3543294" y="2376166"/>
            <a:ext cx="179048" cy="64966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3C73BFC-000A-487C-BC88-13F0BAEF3144}"/>
              </a:ext>
            </a:extLst>
          </p:cNvPr>
          <p:cNvCxnSpPr>
            <a:cxnSpLocks/>
          </p:cNvCxnSpPr>
          <p:nvPr/>
        </p:nvCxnSpPr>
        <p:spPr>
          <a:xfrm>
            <a:off x="3648461" y="2335490"/>
            <a:ext cx="1401279" cy="705999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57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1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6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1BFDB-8731-499A-A3AB-E69DCADB237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4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Beginn im oberen Melodiebereich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5329F3F-FDA3-4D4E-BDD8-5AFAB9396D8F}"/>
              </a:ext>
            </a:extLst>
          </p:cNvPr>
          <p:cNvSpPr txBox="1"/>
          <p:nvPr/>
        </p:nvSpPr>
        <p:spPr>
          <a:xfrm>
            <a:off x="923107" y="1013777"/>
            <a:ext cx="7966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 der bloß gesummten Suche nach einem Anfangston gerät man leicht zu tief.</a:t>
            </a:r>
          </a:p>
          <a:p>
            <a:r>
              <a:rPr lang="de-DE" dirty="0"/>
              <a:t>Dies ist besonders nachteilig, wenn der Anfangston im oberen Melodiebereich liegt oder überhaupt der höchste Ton der Melodie ist.</a:t>
            </a:r>
          </a:p>
          <a:p>
            <a:r>
              <a:rPr lang="de-DE" dirty="0"/>
              <a:t>Die Suche von unten ist deshalb hier besonders zu empfehlen – </a:t>
            </a:r>
          </a:p>
          <a:p>
            <a:r>
              <a:rPr lang="de-DE" dirty="0"/>
              <a:t>entweder mit der Orientierung mittels Tonsilben </a:t>
            </a:r>
          </a:p>
          <a:p>
            <a:r>
              <a:rPr lang="de-DE" dirty="0"/>
              <a:t>oder direkt von einer tiefen Melodiepassage aus.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687F5B9-87A1-4A4F-A61C-7E5C5D3F65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9524" r="30421" b="81841"/>
          <a:stretch/>
        </p:blipFill>
        <p:spPr>
          <a:xfrm>
            <a:off x="4524101" y="3302184"/>
            <a:ext cx="4826429" cy="100366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BAFA2AF-706C-4520-B987-C6D122ABC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19057" r="30421" b="72308"/>
          <a:stretch/>
        </p:blipFill>
        <p:spPr>
          <a:xfrm>
            <a:off x="4524101" y="4713060"/>
            <a:ext cx="5289267" cy="109991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C3F76DA-479E-4680-9360-CE62A563E4F5}"/>
              </a:ext>
            </a:extLst>
          </p:cNvPr>
          <p:cNvSpPr txBox="1"/>
          <p:nvPr/>
        </p:nvSpPr>
        <p:spPr>
          <a:xfrm>
            <a:off x="923108" y="2963630"/>
            <a:ext cx="2323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p. 316, Hundert Semester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C6D95F6-A33C-4066-8684-4F617E5B47A6}"/>
              </a:ext>
            </a:extLst>
          </p:cNvPr>
          <p:cNvSpPr txBox="1"/>
          <p:nvPr/>
        </p:nvSpPr>
        <p:spPr>
          <a:xfrm>
            <a:off x="838199" y="3509554"/>
            <a:ext cx="2688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Der tiefste Ton kommt am Ende der ersten Zeile vor: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23CD069-0A67-4DA4-8F38-A816A54005F1}"/>
              </a:ext>
            </a:extLst>
          </p:cNvPr>
          <p:cNvSpPr txBox="1"/>
          <p:nvPr/>
        </p:nvSpPr>
        <p:spPr>
          <a:xfrm>
            <a:off x="838199" y="4374506"/>
            <a:ext cx="278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Direkt nach Gehör zum Anfang: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C9DE66-7CE3-4C93-8AED-DB6E52FBE190}"/>
              </a:ext>
            </a:extLst>
          </p:cNvPr>
          <p:cNvSpPr txBox="1"/>
          <p:nvPr/>
        </p:nvSpPr>
        <p:spPr>
          <a:xfrm>
            <a:off x="838199" y="4902344"/>
            <a:ext cx="3019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Oder Orientierung an Tonsilben,</a:t>
            </a:r>
            <a:br>
              <a:rPr lang="de-DE" sz="1600" dirty="0"/>
            </a:br>
            <a:r>
              <a:rPr lang="de-DE" sz="1600" dirty="0"/>
              <a:t>Sprung </a:t>
            </a:r>
            <a:r>
              <a:rPr lang="de-DE" sz="1600" i="1" dirty="0"/>
              <a:t>so-do</a:t>
            </a:r>
            <a:r>
              <a:rPr lang="de-DE" sz="1600" dirty="0"/>
              <a:t> und </a:t>
            </a:r>
            <a:br>
              <a:rPr lang="de-DE" sz="1600" dirty="0"/>
            </a:br>
            <a:r>
              <a:rPr lang="de-DE" sz="1600" dirty="0"/>
              <a:t>Dreiklang </a:t>
            </a:r>
            <a:r>
              <a:rPr lang="de-DE" sz="1600" i="1" dirty="0"/>
              <a:t>do-mi-so / so-mi-do</a:t>
            </a:r>
            <a:r>
              <a:rPr lang="de-DE" sz="1600" dirty="0"/>
              <a:t>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84FA764-4ADE-4429-881F-16A58908C06B}"/>
              </a:ext>
            </a:extLst>
          </p:cNvPr>
          <p:cNvSpPr txBox="1"/>
          <p:nvPr/>
        </p:nvSpPr>
        <p:spPr>
          <a:xfrm>
            <a:off x="838199" y="6050907"/>
            <a:ext cx="6632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Wegen des geringen Tonumfangs kann auch etwas tiefer angestimmt werden: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E1714B7-D56A-44DF-AA4C-CE14F3248C32}"/>
              </a:ext>
            </a:extLst>
          </p:cNvPr>
          <p:cNvSpPr/>
          <p:nvPr/>
        </p:nvSpPr>
        <p:spPr>
          <a:xfrm>
            <a:off x="6096000" y="3755775"/>
            <a:ext cx="304801" cy="33855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30CD9C3-9965-41B6-8B66-DF8FF4F7107D}"/>
              </a:ext>
            </a:extLst>
          </p:cNvPr>
          <p:cNvSpPr/>
          <p:nvPr/>
        </p:nvSpPr>
        <p:spPr>
          <a:xfrm>
            <a:off x="5360789" y="3755775"/>
            <a:ext cx="304801" cy="33855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7CA62DE-AD20-4CFA-B0D1-EBF76A9B6379}"/>
              </a:ext>
            </a:extLst>
          </p:cNvPr>
          <p:cNvCxnSpPr>
            <a:cxnSpLocks/>
          </p:cNvCxnSpPr>
          <p:nvPr/>
        </p:nvCxnSpPr>
        <p:spPr>
          <a:xfrm>
            <a:off x="3122822" y="3830281"/>
            <a:ext cx="2237967" cy="117636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94A4FAD-E704-491F-B7B7-42B8F561E3A2}"/>
              </a:ext>
            </a:extLst>
          </p:cNvPr>
          <p:cNvCxnSpPr>
            <a:cxnSpLocks/>
          </p:cNvCxnSpPr>
          <p:nvPr/>
        </p:nvCxnSpPr>
        <p:spPr>
          <a:xfrm flipH="1">
            <a:off x="5738949" y="3889099"/>
            <a:ext cx="765813" cy="993239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691AE6F4-F24D-48D1-9ED9-1DE74567B17A}"/>
              </a:ext>
            </a:extLst>
          </p:cNvPr>
          <p:cNvSpPr txBox="1"/>
          <p:nvPr/>
        </p:nvSpPr>
        <p:spPr>
          <a:xfrm>
            <a:off x="5320662" y="422765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so  la  </a:t>
            </a:r>
            <a:r>
              <a:rPr lang="de-DE" sz="1600" dirty="0" err="1"/>
              <a:t>ti</a:t>
            </a:r>
            <a:r>
              <a:rPr lang="de-DE" sz="1600" dirty="0"/>
              <a:t>   so  do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AABE761-F5F9-4EE6-A2A1-43384A04ED24}"/>
              </a:ext>
            </a:extLst>
          </p:cNvPr>
          <p:cNvSpPr txBox="1"/>
          <p:nvPr/>
        </p:nvSpPr>
        <p:spPr>
          <a:xfrm>
            <a:off x="5423594" y="5590492"/>
            <a:ext cx="134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r>
              <a:rPr lang="de-DE" sz="1600" dirty="0"/>
              <a:t>so    mi      do</a:t>
            </a:r>
            <a:endParaRPr lang="de-DE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84F11D7-09BD-4F9F-80B3-B7639674EE65}"/>
              </a:ext>
            </a:extLst>
          </p:cNvPr>
          <p:cNvSpPr/>
          <p:nvPr/>
        </p:nvSpPr>
        <p:spPr>
          <a:xfrm>
            <a:off x="6137111" y="4208106"/>
            <a:ext cx="631294" cy="35810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E53DB91-2990-4D60-9E6B-C127FA6EDF77}"/>
              </a:ext>
            </a:extLst>
          </p:cNvPr>
          <p:cNvSpPr/>
          <p:nvPr/>
        </p:nvSpPr>
        <p:spPr>
          <a:xfrm>
            <a:off x="5423593" y="4819637"/>
            <a:ext cx="1175207" cy="6496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E0B47CAD-9D79-41E6-82CF-3C0B95B85EE2}"/>
              </a:ext>
            </a:extLst>
          </p:cNvPr>
          <p:cNvCxnSpPr>
            <a:cxnSpLocks/>
          </p:cNvCxnSpPr>
          <p:nvPr/>
        </p:nvCxnSpPr>
        <p:spPr>
          <a:xfrm flipH="1">
            <a:off x="6429873" y="4501374"/>
            <a:ext cx="148248" cy="6301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9CF3A658-B388-4DEB-AA5F-261A42E49446}"/>
              </a:ext>
            </a:extLst>
          </p:cNvPr>
          <p:cNvCxnSpPr>
            <a:cxnSpLocks/>
          </p:cNvCxnSpPr>
          <p:nvPr/>
        </p:nvCxnSpPr>
        <p:spPr>
          <a:xfrm flipH="1" flipV="1">
            <a:off x="5633502" y="5127609"/>
            <a:ext cx="746530" cy="1037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CP 103 anstimmen">
            <a:hlinkClick r:id="" action="ppaction://media"/>
            <a:extLst>
              <a:ext uri="{FF2B5EF4-FFF2-40B4-BE49-F238E27FC236}">
                <a16:creationId xmlns:a16="http://schemas.microsoft.com/office/drawing/2014/main" id="{4BC45AC3-A57B-4ED7-959E-A585DAD373F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996.428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77329" y="3525481"/>
            <a:ext cx="609600" cy="609600"/>
          </a:xfrm>
          <a:prstGeom prst="rect">
            <a:avLst/>
          </a:prstGeom>
        </p:spPr>
      </p:pic>
      <p:pic>
        <p:nvPicPr>
          <p:cNvPr id="28" name="CP 103 anstimmen">
            <a:hlinkClick r:id="" action="ppaction://media"/>
            <a:extLst>
              <a:ext uri="{FF2B5EF4-FFF2-40B4-BE49-F238E27FC236}">
                <a16:creationId xmlns:a16="http://schemas.microsoft.com/office/drawing/2014/main" id="{5C4B7691-1407-425C-A399-73011908BCB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2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40390" y="4793239"/>
            <a:ext cx="609600" cy="609600"/>
          </a:xfrm>
          <a:prstGeom prst="rect">
            <a:avLst/>
          </a:prstGeom>
        </p:spPr>
      </p:pic>
      <p:pic>
        <p:nvPicPr>
          <p:cNvPr id="29" name="CP 103 anstimmen_trspE">
            <a:hlinkClick r:id="" action="ppaction://media"/>
            <a:extLst>
              <a:ext uri="{FF2B5EF4-FFF2-40B4-BE49-F238E27FC236}">
                <a16:creationId xmlns:a16="http://schemas.microsoft.com/office/drawing/2014/main" id="{B4D20EA0-C465-4EC2-9178-52DC1A7AE5C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6296.428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08869" y="5915384"/>
            <a:ext cx="609600" cy="609600"/>
          </a:xfrm>
          <a:prstGeom prst="rect">
            <a:avLst/>
          </a:prstGeom>
        </p:spPr>
      </p:pic>
      <p:pic>
        <p:nvPicPr>
          <p:cNvPr id="30" name="CP 103 anstimmen_trspE">
            <a:hlinkClick r:id="" action="ppaction://media"/>
            <a:extLst>
              <a:ext uri="{FF2B5EF4-FFF2-40B4-BE49-F238E27FC236}">
                <a16:creationId xmlns:a16="http://schemas.microsoft.com/office/drawing/2014/main" id="{F474DD8A-ADC4-417E-9EB1-1A9DDCBC28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56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01405" y="5876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6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69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16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339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612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2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2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2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8" grpId="0"/>
      <p:bldP spid="19" grpId="0"/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CBB71C-ADDF-488E-94A6-98ED01D1903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4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Beginn im oberen Melodiebereich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8AA3032-CD5E-4C30-9A68-25262C8790C2}"/>
              </a:ext>
            </a:extLst>
          </p:cNvPr>
          <p:cNvSpPr txBox="1"/>
          <p:nvPr/>
        </p:nvSpPr>
        <p:spPr>
          <a:xfrm>
            <a:off x="914400" y="1114698"/>
            <a:ext cx="4310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p. 386, </a:t>
            </a:r>
            <a:r>
              <a:rPr lang="de-DE" sz="1600" dirty="0" err="1"/>
              <a:t>Frühschöppeler</a:t>
            </a:r>
            <a:r>
              <a:rPr lang="de-DE" sz="1600" dirty="0"/>
              <a:t> (Melodie wie notiert)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9A4C6CC-F8AA-4565-A89D-6B95DFCAEC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16394" r="25212" b="75619"/>
          <a:stretch/>
        </p:blipFill>
        <p:spPr>
          <a:xfrm>
            <a:off x="3657599" y="2309302"/>
            <a:ext cx="5794026" cy="100672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8C505D2-D111-404C-93C0-3781CD26C6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7873" r="25212" b="83238"/>
          <a:stretch/>
        </p:blipFill>
        <p:spPr>
          <a:xfrm>
            <a:off x="3596639" y="4005449"/>
            <a:ext cx="5566692" cy="1076432"/>
          </a:xfrm>
          <a:prstGeom prst="rect">
            <a:avLst/>
          </a:prstGeom>
        </p:spPr>
      </p:pic>
      <p:pic>
        <p:nvPicPr>
          <p:cNvPr id="14" name="CP 160 anstimmen">
            <a:hlinkClick r:id="" action="ppaction://media"/>
            <a:extLst>
              <a:ext uri="{FF2B5EF4-FFF2-40B4-BE49-F238E27FC236}">
                <a16:creationId xmlns:a16="http://schemas.microsoft.com/office/drawing/2014/main" id="{0D15006E-1065-484C-8A3D-B9F18F0FFD2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2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2160" y="2420097"/>
            <a:ext cx="609600" cy="609600"/>
          </a:xfrm>
          <a:prstGeom prst="rect">
            <a:avLst/>
          </a:prstGeom>
        </p:spPr>
      </p:pic>
      <p:pic>
        <p:nvPicPr>
          <p:cNvPr id="15" name="CP 160 anstimmen">
            <a:hlinkClick r:id="" action="ppaction://media"/>
            <a:extLst>
              <a:ext uri="{FF2B5EF4-FFF2-40B4-BE49-F238E27FC236}">
                <a16:creationId xmlns:a16="http://schemas.microsoft.com/office/drawing/2014/main" id="{9C696844-A0AC-4278-8FE4-9A7B0635CA9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777.142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2160" y="4627720"/>
            <a:ext cx="609600" cy="6096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646FF1F-82B2-4983-9210-847F23094D77}"/>
              </a:ext>
            </a:extLst>
          </p:cNvPr>
          <p:cNvSpPr txBox="1"/>
          <p:nvPr/>
        </p:nvSpPr>
        <p:spPr>
          <a:xfrm>
            <a:off x="914400" y="2420097"/>
            <a:ext cx="206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Tiefster Ton am Ende der ersten Zeile.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A156D24-0215-4D18-B011-53BBABC84123}"/>
              </a:ext>
            </a:extLst>
          </p:cNvPr>
          <p:cNvSpPr txBox="1"/>
          <p:nvPr/>
        </p:nvSpPr>
        <p:spPr>
          <a:xfrm>
            <a:off x="914400" y="3679329"/>
            <a:ext cx="19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Der Anfang ist gleich wie die Fortsetzung.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6EA57A4-6E93-4CC3-93A0-6B7A97FFD557}"/>
              </a:ext>
            </a:extLst>
          </p:cNvPr>
          <p:cNvSpPr txBox="1"/>
          <p:nvPr/>
        </p:nvSpPr>
        <p:spPr>
          <a:xfrm>
            <a:off x="914400" y="4555662"/>
            <a:ext cx="253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oder mit Silben:</a:t>
            </a:r>
          </a:p>
          <a:p>
            <a:r>
              <a:rPr lang="de-DE" sz="1600" i="1" dirty="0"/>
              <a:t>do-do-so-so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D20C45A-995D-4F3D-AB30-D9B5BA4D4298}"/>
              </a:ext>
            </a:extLst>
          </p:cNvPr>
          <p:cNvSpPr txBox="1"/>
          <p:nvPr/>
        </p:nvSpPr>
        <p:spPr>
          <a:xfrm>
            <a:off x="914400" y="5181826"/>
            <a:ext cx="2429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dann vom </a:t>
            </a:r>
            <a:r>
              <a:rPr lang="de-DE" sz="1600" i="1" dirty="0"/>
              <a:t>do</a:t>
            </a:r>
            <a:r>
              <a:rPr lang="de-DE" sz="1600" dirty="0"/>
              <a:t> aufwärts:</a:t>
            </a:r>
          </a:p>
          <a:p>
            <a:r>
              <a:rPr lang="de-DE" sz="1600" i="1" dirty="0"/>
              <a:t>do-mi-so</a:t>
            </a:r>
            <a:r>
              <a:rPr lang="de-DE" sz="1600" dirty="0"/>
              <a:t> zum Anfangston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044C3A5-CBDF-4591-8E28-BE8A81FBAC72}"/>
              </a:ext>
            </a:extLst>
          </p:cNvPr>
          <p:cNvSpPr txBox="1"/>
          <p:nvPr/>
        </p:nvSpPr>
        <p:spPr>
          <a:xfrm>
            <a:off x="4720045" y="4898766"/>
            <a:ext cx="3161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so    la     so  </a:t>
            </a:r>
            <a:r>
              <a:rPr lang="de-DE" sz="1600" dirty="0" err="1"/>
              <a:t>fa</a:t>
            </a:r>
            <a:r>
              <a:rPr lang="de-DE" sz="1600" dirty="0"/>
              <a:t>  mi   </a:t>
            </a:r>
            <a:r>
              <a:rPr lang="de-DE" sz="1600" dirty="0" err="1"/>
              <a:t>re</a:t>
            </a:r>
            <a:r>
              <a:rPr lang="de-DE" sz="1600" dirty="0"/>
              <a:t>    do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DF58EA6-9B07-498D-931D-1FA4ED93A299}"/>
              </a:ext>
            </a:extLst>
          </p:cNvPr>
          <p:cNvSpPr txBox="1"/>
          <p:nvPr/>
        </p:nvSpPr>
        <p:spPr>
          <a:xfrm>
            <a:off x="4484914" y="3057664"/>
            <a:ext cx="2368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do  </a:t>
            </a:r>
            <a:r>
              <a:rPr lang="de-DE" sz="1600" dirty="0" err="1"/>
              <a:t>do</a:t>
            </a:r>
            <a:r>
              <a:rPr lang="de-DE" sz="1600" dirty="0"/>
              <a:t> so </a:t>
            </a:r>
            <a:r>
              <a:rPr lang="de-DE" sz="1600" dirty="0" err="1"/>
              <a:t>so</a:t>
            </a:r>
            <a:r>
              <a:rPr lang="de-DE" sz="1600" dirty="0"/>
              <a:t>    do </a:t>
            </a:r>
            <a:r>
              <a:rPr lang="de-DE" sz="1600" dirty="0" err="1"/>
              <a:t>do</a:t>
            </a:r>
            <a:r>
              <a:rPr lang="de-DE" sz="1600" dirty="0"/>
              <a:t>  so </a:t>
            </a:r>
            <a:r>
              <a:rPr lang="de-DE" sz="1600" dirty="0" err="1"/>
              <a:t>so</a:t>
            </a:r>
            <a:endParaRPr lang="de-DE" sz="1600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FF6D134-285C-45D3-8703-E2465596437F}"/>
              </a:ext>
            </a:extLst>
          </p:cNvPr>
          <p:cNvSpPr/>
          <p:nvPr/>
        </p:nvSpPr>
        <p:spPr>
          <a:xfrm>
            <a:off x="4657725" y="1614626"/>
            <a:ext cx="204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2. letztes B= do = Es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813B7A9A-A5EC-42E5-9B78-FB0F0657A9BE}"/>
              </a:ext>
            </a:extLst>
          </p:cNvPr>
          <p:cNvCxnSpPr>
            <a:cxnSpLocks/>
          </p:cNvCxnSpPr>
          <p:nvPr/>
        </p:nvCxnSpPr>
        <p:spPr>
          <a:xfrm flipH="1">
            <a:off x="4325906" y="1935779"/>
            <a:ext cx="394139" cy="5671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6DD326E9-C6C8-4B7F-9DF6-51629A975826}"/>
              </a:ext>
            </a:extLst>
          </p:cNvPr>
          <p:cNvSpPr/>
          <p:nvPr/>
        </p:nvSpPr>
        <p:spPr>
          <a:xfrm>
            <a:off x="5072742" y="2775521"/>
            <a:ext cx="304801" cy="33855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6650F477-BE3F-42D8-A51C-BB3362EB8418}"/>
              </a:ext>
            </a:extLst>
          </p:cNvPr>
          <p:cNvCxnSpPr>
            <a:cxnSpLocks/>
          </p:cNvCxnSpPr>
          <p:nvPr/>
        </p:nvCxnSpPr>
        <p:spPr>
          <a:xfrm flipH="1">
            <a:off x="4955177" y="3357811"/>
            <a:ext cx="1580658" cy="9062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2A07BD4F-1553-448A-9F06-2CE5FFFC0A36}"/>
              </a:ext>
            </a:extLst>
          </p:cNvPr>
          <p:cNvSpPr txBox="1"/>
          <p:nvPr/>
        </p:nvSpPr>
        <p:spPr>
          <a:xfrm>
            <a:off x="5834794" y="3615914"/>
            <a:ext cx="1798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Oktavsprung </a:t>
            </a:r>
            <a:r>
              <a:rPr lang="de-DE" sz="1600" i="1" dirty="0"/>
              <a:t>so-so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F0F83FC4-9101-40D3-BD99-72FFD4C41CAF}"/>
              </a:ext>
            </a:extLst>
          </p:cNvPr>
          <p:cNvCxnSpPr>
            <a:cxnSpLocks/>
          </p:cNvCxnSpPr>
          <p:nvPr/>
        </p:nvCxnSpPr>
        <p:spPr>
          <a:xfrm flipV="1">
            <a:off x="2153218" y="3357811"/>
            <a:ext cx="2418782" cy="16210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8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14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6" grpId="0" animBg="1"/>
      <p:bldP spid="29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Breitbild</PresentationFormat>
  <Paragraphs>51</Paragraphs>
  <Slides>7</Slides>
  <Notes>0</Notes>
  <HiddenSlides>0</HiddenSlides>
  <MMClips>14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Berner Singstudenten</vt:lpstr>
      <vt:lpstr>Melodien mit Beginn in der Mittellage oder im oberen Bereich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Berner Singstudenten</dc:title>
  <dc:creator>Andreas</dc:creator>
  <cp:lastModifiedBy>Andreas</cp:lastModifiedBy>
  <cp:revision>48</cp:revision>
  <dcterms:created xsi:type="dcterms:W3CDTF">2020-04-17T07:04:00Z</dcterms:created>
  <dcterms:modified xsi:type="dcterms:W3CDTF">2020-04-18T19:05:55Z</dcterms:modified>
</cp:coreProperties>
</file>