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1ED7D4-FBC0-4B1E-9F2B-CD9A84491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2B6770-48D9-4B1B-BE64-1BFA5A8F6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14A088-4217-4AFB-9A4D-1C7F0F16A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1588-6F5A-4CCB-A7FE-E092D59758CF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E3D0E8-FE59-4617-8696-2B5B17A5E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56FF86-BE7D-4366-A94A-9FDD7B84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69CD-0CB8-4D91-BF87-246ACEFFD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48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6DD7AD-6DC6-4CCB-AFCE-905C69E05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29CDF3-DB48-4726-8980-EE6EA8130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6E0A2E-801E-4AA9-9F1F-7EC23EC0A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1588-6F5A-4CCB-A7FE-E092D59758CF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EEEFD0-613D-4FAC-8083-DDA099DF4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7F97F7-8FB7-4BDB-ACA0-AEC23D17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69CD-0CB8-4D91-BF87-246ACEFFD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5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B10D8B6-9726-4EA6-B9C8-A86913E4F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7206C00-4F0F-4C5A-B38C-E19F93F3C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E43E1A-1B29-4554-98AE-2D7476BB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1588-6F5A-4CCB-A7FE-E092D59758CF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6460C2-3112-4DD5-867C-3EF09A99D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196E96-CE18-475C-8C55-33D29030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69CD-0CB8-4D91-BF87-246ACEFFD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04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DD20A-CBCA-4987-BD3F-F1E29935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14E893-C428-4D46-8569-BDF677DCC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B51013-8B4E-4A5F-BD0C-DCCABA49D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1588-6F5A-4CCB-A7FE-E092D59758CF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941A17-AD0F-4248-841C-B6CDEA42B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79FADE-08A5-470D-A3F5-DD1821CC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69CD-0CB8-4D91-BF87-246ACEFFD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091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5BFF0B-3DF8-4AB1-800C-4272551E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8D77F1-3218-4732-B38D-D2E65E580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84B585-4D85-4F18-9C23-F4C23111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1588-6F5A-4CCB-A7FE-E092D59758CF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E8645F-7AAB-465B-9601-CDEF338E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7F3926-EF1E-46F8-9D85-2ECFD8D6E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69CD-0CB8-4D91-BF87-246ACEFFD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3999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43D5A-E533-4CD9-8192-3A4B9782C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B9EB53-51B4-46BF-BED1-347893A0F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9661AB-1AE5-4296-BDC8-4BDC3F55A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084E2-2ADF-4264-8450-5A5E02B0C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1588-6F5A-4CCB-A7FE-E092D59758CF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BD16D3D-C3AF-4BF4-9134-AFA7E93E9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2CE5E0B-B77F-4C3E-B5F9-AE30869B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69CD-0CB8-4D91-BF87-246ACEFFD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735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08538E-16CD-4C7D-9DDE-0C32A526B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D999FA-781C-49A8-9595-AE66872C2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C18D95A-447B-4C2C-84B4-C47504CA4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F1162B6-48AA-40D9-90DD-90D0332EE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B1127B8-A19E-469C-A1B0-913564CA3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1A226D0-C9F0-4896-A9F3-B0EA7F8CD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1588-6F5A-4CCB-A7FE-E092D59758CF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38554CA-A603-4176-BC9A-03C495285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00C57DC-71FD-4373-87CF-2981CC92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69CD-0CB8-4D91-BF87-246ACEFFD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25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858B44-08B4-406C-8623-C6EA8010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9B4F3D-B911-49E1-83D4-150B707B5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1588-6F5A-4CCB-A7FE-E092D59758CF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95C57E8-3C46-4FA9-9AAC-74276577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9F751E-0FFB-4A79-8B7A-14CD9DBD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69CD-0CB8-4D91-BF87-246ACEFFD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48972AF-A696-4F47-BBAA-E777C74EF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1588-6F5A-4CCB-A7FE-E092D59758CF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7947D69-7431-4C05-A17B-4CB98855E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A5575F-D5DA-4212-AEF3-FC8B160F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69CD-0CB8-4D91-BF87-246ACEFFD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42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4AE1F1-170C-4418-AAA1-60E61CCF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602B04-E0AA-42E3-AFA4-825C645B8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EA70F87-2251-443C-9959-CCF1FDA5E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F62598D-BD17-4B4D-860B-AA1D1FACD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1588-6F5A-4CCB-A7FE-E092D59758CF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1067A36-00C7-4A3F-8450-166D3273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86FF2D-37AF-42EC-9532-E3629303F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69CD-0CB8-4D91-BF87-246ACEFFD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93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9E036-BD97-4B86-A3CB-D353AC763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C23C3BB-E070-4F94-8491-50519FC6DA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DE61192-84E5-4A8C-B1F3-F1F88C43A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57605D8-8C68-4B62-85B9-97E483EB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1588-6F5A-4CCB-A7FE-E092D59758CF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3617F4-85B9-4D2E-B92E-2325B617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B5F475-6B26-4873-B626-D301665D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69CD-0CB8-4D91-BF87-246ACEFFD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357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FCF0681-0097-4AE6-8130-3CC4FDF32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E54BF2-251B-425C-88FD-C0E179F25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FBD044-F5EA-40C7-80F2-DE091EB1A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51588-6F5A-4CCB-A7FE-E092D59758CF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34B291-F6DD-49C9-BA3F-86802D5F3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D87D9A-839A-4D50-AB87-A95EAF5F8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A69CD-0CB8-4D91-BF87-246ACEFFD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421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0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NULL" TargetMode="External"/><Relationship Id="rId7" Type="http://schemas.openxmlformats.org/officeDocument/2006/relationships/image" Target="../media/image7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6.xml"/><Relationship Id="rId4" Type="http://schemas.microsoft.com/office/2007/relationships/media" Target="../media/media3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NULL" TargetMode="External"/><Relationship Id="rId7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6.xml"/><Relationship Id="rId4" Type="http://schemas.microsoft.com/office/2007/relationships/media" Target="../media/media1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8.mp3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9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D56C9-E9B9-41C7-BF57-95FCAF00E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8675" y="890478"/>
            <a:ext cx="7019925" cy="849312"/>
          </a:xfrm>
        </p:spPr>
        <p:txBody>
          <a:bodyPr>
            <a:normAutofit fontScale="90000"/>
          </a:bodyPr>
          <a:lstStyle/>
          <a:p>
            <a:r>
              <a:rPr lang="de-DE" dirty="0"/>
              <a:t>Berner Singstudenten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27C8AA-468E-4900-A568-60F009CD3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92" y="3815797"/>
            <a:ext cx="5398008" cy="2018946"/>
          </a:xfrm>
        </p:spPr>
        <p:txBody>
          <a:bodyPr>
            <a:normAutofit/>
          </a:bodyPr>
          <a:lstStyle/>
          <a:p>
            <a:r>
              <a:rPr lang="de-DE" sz="3200" dirty="0"/>
              <a:t>Einführung in Musiklehre</a:t>
            </a:r>
            <a:br>
              <a:rPr lang="de-DE" sz="3200" dirty="0"/>
            </a:br>
            <a:r>
              <a:rPr lang="de-DE" sz="3200" dirty="0"/>
              <a:t>und Notenkenntnis</a:t>
            </a:r>
          </a:p>
          <a:p>
            <a:r>
              <a:rPr lang="de-DE" sz="3200" dirty="0"/>
              <a:t>Einheit 9: </a:t>
            </a:r>
            <a:br>
              <a:rPr lang="de-DE" sz="3200" dirty="0"/>
            </a:br>
            <a:r>
              <a:rPr lang="de-DE" sz="3200" dirty="0"/>
              <a:t>anstimmen (II)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D856E1-5C50-4042-9889-D60150C15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0000">
            <a:off x="599288" y="2877386"/>
            <a:ext cx="10724159" cy="597740"/>
          </a:xfrm>
          <a:prstGeom prst="rect">
            <a:avLst/>
          </a:prstGeom>
        </p:spPr>
      </p:pic>
      <p:pic>
        <p:nvPicPr>
          <p:cNvPr id="11" name="Grafik 1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DBA99F7-CD3B-4ED2-9E14-5CBDFD4DD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1739790"/>
            <a:ext cx="1758085" cy="221388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21AD265-4816-4452-BBFA-36528E612A53}"/>
              </a:ext>
            </a:extLst>
          </p:cNvPr>
          <p:cNvSpPr txBox="1"/>
          <p:nvPr/>
        </p:nvSpPr>
        <p:spPr>
          <a:xfrm>
            <a:off x="7094650" y="5189539"/>
            <a:ext cx="421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Andreas Marti, März/April 2020</a:t>
            </a:r>
          </a:p>
        </p:txBody>
      </p:sp>
    </p:spTree>
    <p:extLst>
      <p:ext uri="{BB962C8B-B14F-4D97-AF65-F5344CB8AC3E}">
        <p14:creationId xmlns:p14="http://schemas.microsoft.com/office/powerpoint/2010/main" val="1705688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EC1FCF5C-9F9E-4E6B-AEC5-132F76E629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85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Beginn in der Mittellage, Auftaktsprung  </a:t>
            </a:r>
            <a:r>
              <a:rPr lang="de-DE" sz="3600" i="1" dirty="0"/>
              <a:t>so-do</a:t>
            </a:r>
            <a:endParaRPr lang="de-DE" sz="3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D7B833-409A-4A91-8E2E-8CF91C17F2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4" t="7873" r="45374" b="83238"/>
          <a:stretch/>
        </p:blipFill>
        <p:spPr>
          <a:xfrm>
            <a:off x="838200" y="2323327"/>
            <a:ext cx="3729481" cy="10537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F79A441-9616-411C-B541-F28751D714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4" t="16626" r="40974" b="74485"/>
          <a:stretch/>
        </p:blipFill>
        <p:spPr>
          <a:xfrm>
            <a:off x="838200" y="4150266"/>
            <a:ext cx="4098283" cy="1053737"/>
          </a:xfrm>
          <a:prstGeom prst="rect">
            <a:avLst/>
          </a:prstGeom>
        </p:spPr>
      </p:pic>
      <p:pic>
        <p:nvPicPr>
          <p:cNvPr id="6" name="CP 141 anstimmen">
            <a:hlinkClick r:id="" action="ppaction://media"/>
            <a:extLst>
              <a:ext uri="{FF2B5EF4-FFF2-40B4-BE49-F238E27FC236}">
                <a16:creationId xmlns:a16="http://schemas.microsoft.com/office/drawing/2014/main" id="{6709CDCF-4250-4478-9FED-57E8F083C7A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27.734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87173" y="2218509"/>
            <a:ext cx="609600" cy="609600"/>
          </a:xfrm>
          <a:prstGeom prst="rect">
            <a:avLst/>
          </a:prstGeom>
        </p:spPr>
      </p:pic>
      <p:pic>
        <p:nvPicPr>
          <p:cNvPr id="8" name="CP 141 anstimmen">
            <a:hlinkClick r:id="" action="ppaction://media"/>
            <a:extLst>
              <a:ext uri="{FF2B5EF4-FFF2-40B4-BE49-F238E27FC236}">
                <a16:creationId xmlns:a16="http://schemas.microsoft.com/office/drawing/2014/main" id="{F9CF1DDC-7F6B-4FAD-A32B-20A8B336FC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7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65325" y="4417246"/>
            <a:ext cx="609600" cy="609600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727B904F-088F-4E0A-9002-93F4A9985AF0}"/>
              </a:ext>
            </a:extLst>
          </p:cNvPr>
          <p:cNvCxnSpPr>
            <a:cxnSpLocks/>
          </p:cNvCxnSpPr>
          <p:nvPr/>
        </p:nvCxnSpPr>
        <p:spPr>
          <a:xfrm flipV="1">
            <a:off x="1146837" y="4565242"/>
            <a:ext cx="210622" cy="83602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A00C5D8E-332F-4024-A9F6-15457FF6077A}"/>
              </a:ext>
            </a:extLst>
          </p:cNvPr>
          <p:cNvSpPr txBox="1"/>
          <p:nvPr/>
        </p:nvSpPr>
        <p:spPr>
          <a:xfrm>
            <a:off x="383177" y="5401265"/>
            <a:ext cx="2699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letztes Be = </a:t>
            </a:r>
            <a:r>
              <a:rPr lang="de-DE" sz="1600" dirty="0" err="1"/>
              <a:t>fa</a:t>
            </a:r>
            <a:r>
              <a:rPr lang="de-DE" sz="1600" dirty="0"/>
              <a:t> &gt; do = F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71D3F77-0CEC-4159-B4FE-4D63DF834047}"/>
              </a:ext>
            </a:extLst>
          </p:cNvPr>
          <p:cNvSpPr txBox="1"/>
          <p:nvPr/>
        </p:nvSpPr>
        <p:spPr>
          <a:xfrm>
            <a:off x="1357459" y="1412254"/>
            <a:ext cx="3808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p. 363, Im tiefen Keller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A87D25A-04D3-4945-A7A4-736EEF1B644D}"/>
              </a:ext>
            </a:extLst>
          </p:cNvPr>
          <p:cNvSpPr/>
          <p:nvPr/>
        </p:nvSpPr>
        <p:spPr>
          <a:xfrm>
            <a:off x="2887341" y="2661881"/>
            <a:ext cx="942376" cy="5398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A87D25A-04D3-4945-A7A4-736EEF1B644D}"/>
              </a:ext>
            </a:extLst>
          </p:cNvPr>
          <p:cNvSpPr/>
          <p:nvPr/>
        </p:nvSpPr>
        <p:spPr>
          <a:xfrm>
            <a:off x="1733006" y="4293326"/>
            <a:ext cx="853440" cy="609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A87D25A-04D3-4945-A7A4-736EEF1B644D}"/>
              </a:ext>
            </a:extLst>
          </p:cNvPr>
          <p:cNvSpPr/>
          <p:nvPr/>
        </p:nvSpPr>
        <p:spPr>
          <a:xfrm>
            <a:off x="8265006" y="687708"/>
            <a:ext cx="1157668" cy="64470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0D38270-C79E-4A85-A61F-7F134CDB4C41}"/>
              </a:ext>
            </a:extLst>
          </p:cNvPr>
          <p:cNvSpPr/>
          <p:nvPr/>
        </p:nvSpPr>
        <p:spPr>
          <a:xfrm>
            <a:off x="1733006" y="2866099"/>
            <a:ext cx="304801" cy="539833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837091C-0297-4F44-840C-63FD67309E8E}"/>
              </a:ext>
            </a:extLst>
          </p:cNvPr>
          <p:cNvSpPr/>
          <p:nvPr/>
        </p:nvSpPr>
        <p:spPr>
          <a:xfrm>
            <a:off x="2550539" y="4656936"/>
            <a:ext cx="304801" cy="33855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63B6D11C-83BD-4FE6-8171-D3D420CCFF41}"/>
              </a:ext>
            </a:extLst>
          </p:cNvPr>
          <p:cNvCxnSpPr>
            <a:cxnSpLocks/>
          </p:cNvCxnSpPr>
          <p:nvPr/>
        </p:nvCxnSpPr>
        <p:spPr>
          <a:xfrm flipH="1" flipV="1">
            <a:off x="2134978" y="3300549"/>
            <a:ext cx="654008" cy="1356388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C87662A5-F16F-45D9-8FBE-61975F570046}"/>
              </a:ext>
            </a:extLst>
          </p:cNvPr>
          <p:cNvCxnSpPr>
            <a:cxnSpLocks/>
          </p:cNvCxnSpPr>
          <p:nvPr/>
        </p:nvCxnSpPr>
        <p:spPr>
          <a:xfrm flipV="1">
            <a:off x="2788985" y="3031431"/>
            <a:ext cx="2580572" cy="1566696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60D9F8E7-E1B4-4DF9-9D6A-37457A883E93}"/>
              </a:ext>
            </a:extLst>
          </p:cNvPr>
          <p:cNvCxnSpPr>
            <a:cxnSpLocks/>
          </p:cNvCxnSpPr>
          <p:nvPr/>
        </p:nvCxnSpPr>
        <p:spPr>
          <a:xfrm flipH="1">
            <a:off x="2203915" y="3201714"/>
            <a:ext cx="1154614" cy="11073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84198F16-C2ED-458B-8D2C-CFD27507FF0D}"/>
              </a:ext>
            </a:extLst>
          </p:cNvPr>
          <p:cNvSpPr txBox="1"/>
          <p:nvPr/>
        </p:nvSpPr>
        <p:spPr>
          <a:xfrm>
            <a:off x="5454142" y="2571345"/>
            <a:ext cx="312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Tiefster Melodieton </a:t>
            </a:r>
            <a:r>
              <a:rPr lang="de-DE" sz="1600" i="1" dirty="0"/>
              <a:t>do</a:t>
            </a:r>
            <a:r>
              <a:rPr lang="de-DE" sz="1600" dirty="0"/>
              <a:t>, </a:t>
            </a:r>
            <a:br>
              <a:rPr lang="de-DE" sz="1600" dirty="0"/>
            </a:br>
            <a:r>
              <a:rPr lang="de-DE" sz="1600" dirty="0"/>
              <a:t>von da aus Dreiklang </a:t>
            </a:r>
            <a:r>
              <a:rPr lang="de-DE" sz="1600" i="1" dirty="0"/>
              <a:t>do-mi-so-do,</a:t>
            </a:r>
            <a:endParaRPr lang="de-DE" sz="16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578D7C6-6B3F-452A-B312-F740E62C09B9}"/>
              </a:ext>
            </a:extLst>
          </p:cNvPr>
          <p:cNvSpPr txBox="1"/>
          <p:nvPr/>
        </p:nvSpPr>
        <p:spPr>
          <a:xfrm>
            <a:off x="5714035" y="3646004"/>
            <a:ext cx="3073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den Sprung </a:t>
            </a:r>
            <a:r>
              <a:rPr lang="de-DE" sz="1600" i="1" dirty="0"/>
              <a:t>so-do</a:t>
            </a:r>
            <a:r>
              <a:rPr lang="de-DE" sz="1600" dirty="0"/>
              <a:t> als Melodieanfang übernehmen.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01EE7FA-7447-43D0-B1DD-91217AF2E4BC}"/>
              </a:ext>
            </a:extLst>
          </p:cNvPr>
          <p:cNvSpPr/>
          <p:nvPr/>
        </p:nvSpPr>
        <p:spPr>
          <a:xfrm>
            <a:off x="6714758" y="3646004"/>
            <a:ext cx="617859" cy="325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0B7F39C-127C-42D8-A126-1E297E02CD8E}"/>
              </a:ext>
            </a:extLst>
          </p:cNvPr>
          <p:cNvSpPr txBox="1"/>
          <p:nvPr/>
        </p:nvSpPr>
        <p:spPr>
          <a:xfrm>
            <a:off x="3453670" y="5447746"/>
            <a:ext cx="4288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Das Lied hat mit 2 Oktaven einen extrem großen Umfang; darum so tief wie möglich anstimmen, d.h. den Dreiklang so tief wie möglich beginnen.</a:t>
            </a:r>
          </a:p>
        </p:txBody>
      </p:sp>
    </p:spTree>
    <p:extLst>
      <p:ext uri="{BB962C8B-B14F-4D97-AF65-F5344CB8AC3E}">
        <p14:creationId xmlns:p14="http://schemas.microsoft.com/office/powerpoint/2010/main" val="22574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6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65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23" grpId="0"/>
      <p:bldP spid="25" grpId="0"/>
      <p:bldP spid="26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7E6FB5-974D-4F9D-82BF-ED90BC011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de-DE" sz="3600" dirty="0"/>
              <a:t>Melodien mit Beginn in der Mittellage </a:t>
            </a:r>
            <a:br>
              <a:rPr lang="de-DE" sz="3600" dirty="0"/>
            </a:b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CDA380-8894-4668-A958-39C30EAA3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823" y="2365556"/>
            <a:ext cx="10515600" cy="4351338"/>
          </a:xfrm>
        </p:spPr>
        <p:txBody>
          <a:bodyPr/>
          <a:lstStyle/>
          <a:p>
            <a:r>
              <a:rPr lang="de-DE" dirty="0"/>
              <a:t>pro memoria: Orientierung im Tonraum immer von unten her.</a:t>
            </a:r>
          </a:p>
          <a:p>
            <a:r>
              <a:rPr lang="de-DE" dirty="0"/>
              <a:t>Ergo ist es vorsichtiger, nicht direkt den Anfangston zu suchen.</a:t>
            </a:r>
          </a:p>
          <a:p>
            <a:r>
              <a:rPr lang="de-DE" dirty="0"/>
              <a:t>Variante 1: man singt zuerst eine Passage der Melodie, in der ihr tiefster Ton vorkommt.</a:t>
            </a:r>
          </a:p>
          <a:p>
            <a:r>
              <a:rPr lang="de-DE" dirty="0"/>
              <a:t>Variante 2: Den Dreiklang von unten her positionieren und daraus den Anfangston suchen (häufig </a:t>
            </a:r>
            <a:r>
              <a:rPr lang="de-DE" i="1" dirty="0"/>
              <a:t>so).</a:t>
            </a:r>
            <a:endParaRPr lang="de-DE" dirty="0"/>
          </a:p>
          <a:p>
            <a:endParaRPr lang="de-DE" i="1" dirty="0"/>
          </a:p>
          <a:p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38239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6906F-E30B-4AB2-A040-ECF9AEE4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de-DE" sz="3600" dirty="0"/>
              <a:t>Beginn in der Mittellage, </a:t>
            </a:r>
            <a:r>
              <a:rPr lang="de-DE" sz="3600" i="1" dirty="0"/>
              <a:t>so – mi </a:t>
            </a:r>
            <a:r>
              <a:rPr lang="de-DE" sz="3600" dirty="0"/>
              <a:t>(kleine Terz)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B669BD-6E06-48C3-A3A2-8A6B536844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5" t="6983" r="41557" b="83373"/>
          <a:stretch/>
        </p:blipFill>
        <p:spPr>
          <a:xfrm>
            <a:off x="862846" y="1515274"/>
            <a:ext cx="4148271" cy="115824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204FD0A-B89F-4CC8-B698-AE65F15562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5" t="15615" r="41557" b="76463"/>
          <a:stretch/>
        </p:blipFill>
        <p:spPr>
          <a:xfrm>
            <a:off x="838200" y="3249864"/>
            <a:ext cx="4729093" cy="108462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2FBB874-A8DD-42FB-8261-EE561DCC0A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5" t="23311" r="41557" b="67874"/>
          <a:stretch/>
        </p:blipFill>
        <p:spPr>
          <a:xfrm>
            <a:off x="898061" y="4849859"/>
            <a:ext cx="4249820" cy="1084623"/>
          </a:xfrm>
          <a:prstGeom prst="rect">
            <a:avLst/>
          </a:prstGeom>
        </p:spPr>
      </p:pic>
      <p:pic>
        <p:nvPicPr>
          <p:cNvPr id="3" name="CP 122 anstimmen">
            <a:hlinkClick r:id="" action="ppaction://media"/>
            <a:extLst>
              <a:ext uri="{FF2B5EF4-FFF2-40B4-BE49-F238E27FC236}">
                <a16:creationId xmlns:a16="http://schemas.microsoft.com/office/drawing/2014/main" id="{B62EDFF8-13F7-43BF-8135-E86C4327D80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702.65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89696" y="1754777"/>
            <a:ext cx="609600" cy="609600"/>
          </a:xfrm>
          <a:prstGeom prst="rect">
            <a:avLst/>
          </a:prstGeom>
        </p:spPr>
      </p:pic>
      <p:pic>
        <p:nvPicPr>
          <p:cNvPr id="8" name="CP 122 anstimmen">
            <a:hlinkClick r:id="" action="ppaction://media"/>
            <a:extLst>
              <a:ext uri="{FF2B5EF4-FFF2-40B4-BE49-F238E27FC236}">
                <a16:creationId xmlns:a16="http://schemas.microsoft.com/office/drawing/2014/main" id="{48ADC3E3-272F-4330-B1A4-5E390F9EE23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376" end="6639.65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75627" y="3399874"/>
            <a:ext cx="609600" cy="609600"/>
          </a:xfrm>
          <a:prstGeom prst="rect">
            <a:avLst/>
          </a:prstGeom>
        </p:spPr>
      </p:pic>
      <p:pic>
        <p:nvPicPr>
          <p:cNvPr id="9" name="CP 122 anstimmen">
            <a:hlinkClick r:id="" action="ppaction://media"/>
            <a:extLst>
              <a:ext uri="{FF2B5EF4-FFF2-40B4-BE49-F238E27FC236}">
                <a16:creationId xmlns:a16="http://schemas.microsoft.com/office/drawing/2014/main" id="{66757A56-4194-4520-8F3B-DA1845CF73D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73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97604" y="4897106"/>
            <a:ext cx="609600" cy="609600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511E30F-6E1A-4F88-BCE4-2E874693BEF2}"/>
              </a:ext>
            </a:extLst>
          </p:cNvPr>
          <p:cNvCxnSpPr/>
          <p:nvPr/>
        </p:nvCxnSpPr>
        <p:spPr>
          <a:xfrm>
            <a:off x="1358537" y="1393371"/>
            <a:ext cx="0" cy="5747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767A8C9-BAA4-4C57-9159-2B77CA3940D3}"/>
              </a:ext>
            </a:extLst>
          </p:cNvPr>
          <p:cNvSpPr txBox="1"/>
          <p:nvPr/>
        </p:nvSpPr>
        <p:spPr>
          <a:xfrm>
            <a:off x="1358537" y="1295289"/>
            <a:ext cx="2699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zweitletztes Be = do = B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5DD91D3-4434-4AA7-94F7-EF98CA44F77A}"/>
              </a:ext>
            </a:extLst>
          </p:cNvPr>
          <p:cNvSpPr/>
          <p:nvPr/>
        </p:nvSpPr>
        <p:spPr>
          <a:xfrm>
            <a:off x="2708365" y="2238103"/>
            <a:ext cx="304801" cy="252548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483F02C4-2274-4EFB-9181-FEAE0EBB7DB5}"/>
              </a:ext>
            </a:extLst>
          </p:cNvPr>
          <p:cNvCxnSpPr>
            <a:cxnSpLocks/>
          </p:cNvCxnSpPr>
          <p:nvPr/>
        </p:nvCxnSpPr>
        <p:spPr>
          <a:xfrm flipH="1" flipV="1">
            <a:off x="2936982" y="2472538"/>
            <a:ext cx="171978" cy="437459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140AF0BD-069D-49C8-9722-1780E5945F10}"/>
              </a:ext>
            </a:extLst>
          </p:cNvPr>
          <p:cNvSpPr txBox="1"/>
          <p:nvPr/>
        </p:nvSpPr>
        <p:spPr>
          <a:xfrm>
            <a:off x="3022971" y="2745870"/>
            <a:ext cx="2248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tiefster Ton = B = do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DDB4DC9A-7CFD-4BAD-B720-21D81FD20BFC}"/>
              </a:ext>
            </a:extLst>
          </p:cNvPr>
          <p:cNvCxnSpPr>
            <a:cxnSpLocks/>
          </p:cNvCxnSpPr>
          <p:nvPr/>
        </p:nvCxnSpPr>
        <p:spPr>
          <a:xfrm flipH="1">
            <a:off x="2002971" y="2982352"/>
            <a:ext cx="2621280" cy="875545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3A9078EA-3AC6-4104-A36D-9BE366437B46}"/>
              </a:ext>
            </a:extLst>
          </p:cNvPr>
          <p:cNvSpPr txBox="1"/>
          <p:nvPr/>
        </p:nvSpPr>
        <p:spPr>
          <a:xfrm>
            <a:off x="1689463" y="4064914"/>
            <a:ext cx="3056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do             mi           so           do  </a:t>
            </a:r>
            <a:r>
              <a:rPr lang="de-DE" dirty="0"/>
              <a:t> 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CC08F74-70FD-4371-800C-BEC0A3B523F8}"/>
              </a:ext>
            </a:extLst>
          </p:cNvPr>
          <p:cNvSpPr/>
          <p:nvPr/>
        </p:nvSpPr>
        <p:spPr>
          <a:xfrm>
            <a:off x="3228872" y="3686882"/>
            <a:ext cx="304801" cy="2525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941EAE8-0253-4437-AEB0-7B8F47D62561}"/>
              </a:ext>
            </a:extLst>
          </p:cNvPr>
          <p:cNvSpPr/>
          <p:nvPr/>
        </p:nvSpPr>
        <p:spPr>
          <a:xfrm>
            <a:off x="1850570" y="5149537"/>
            <a:ext cx="304801" cy="31944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5E38A906-2C6E-4803-96B7-DA0745B6454D}"/>
              </a:ext>
            </a:extLst>
          </p:cNvPr>
          <p:cNvCxnSpPr>
            <a:cxnSpLocks/>
          </p:cNvCxnSpPr>
          <p:nvPr/>
        </p:nvCxnSpPr>
        <p:spPr>
          <a:xfrm flipH="1">
            <a:off x="2072640" y="3939430"/>
            <a:ext cx="1240971" cy="121010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723EC192-11D4-48F6-AAF7-B1E75DFAE6B0}"/>
              </a:ext>
            </a:extLst>
          </p:cNvPr>
          <p:cNvSpPr txBox="1"/>
          <p:nvPr/>
        </p:nvSpPr>
        <p:spPr>
          <a:xfrm>
            <a:off x="1770186" y="5664909"/>
            <a:ext cx="322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so</a:t>
            </a:r>
            <a:r>
              <a:rPr lang="de-DE" dirty="0"/>
              <a:t>       </a:t>
            </a:r>
            <a:r>
              <a:rPr lang="de-DE" dirty="0" err="1"/>
              <a:t>so</a:t>
            </a:r>
            <a:r>
              <a:rPr lang="de-DE" dirty="0"/>
              <a:t>   mi  </a:t>
            </a:r>
            <a:r>
              <a:rPr lang="de-DE" dirty="0" err="1"/>
              <a:t>mi</a:t>
            </a:r>
            <a:r>
              <a:rPr lang="de-DE" dirty="0"/>
              <a:t>   so   do  so  </a:t>
            </a:r>
            <a:r>
              <a:rPr lang="de-DE" dirty="0" err="1"/>
              <a:t>so</a:t>
            </a:r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F910EF5-BC17-45C3-A89C-FDD481EFBB30}"/>
              </a:ext>
            </a:extLst>
          </p:cNvPr>
          <p:cNvSpPr txBox="1"/>
          <p:nvPr/>
        </p:nvSpPr>
        <p:spPr>
          <a:xfrm>
            <a:off x="5355771" y="1785257"/>
            <a:ext cx="3448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Variante 1: tiefste Melodiepassage – ausgehen vom tiefsten Ton.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FE540153-7194-46ED-A738-4825AED2F829}"/>
              </a:ext>
            </a:extLst>
          </p:cNvPr>
          <p:cNvSpPr txBox="1"/>
          <p:nvPr/>
        </p:nvSpPr>
        <p:spPr>
          <a:xfrm>
            <a:off x="5355771" y="3354510"/>
            <a:ext cx="3302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Kombination mit Variante 2: vom tiefsten Ton aus (</a:t>
            </a:r>
            <a:r>
              <a:rPr lang="de-DE" sz="1600" i="1" dirty="0"/>
              <a:t>do</a:t>
            </a:r>
            <a:r>
              <a:rPr lang="de-DE" sz="1600" dirty="0"/>
              <a:t>) den Dreiklang </a:t>
            </a:r>
            <a:r>
              <a:rPr lang="de-DE" sz="1600" i="1" dirty="0"/>
              <a:t>do-mi-so</a:t>
            </a:r>
            <a:r>
              <a:rPr lang="de-DE" sz="1600" dirty="0"/>
              <a:t> singen/summen.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1B89B60-07D6-46BB-866B-C7254969C813}"/>
              </a:ext>
            </a:extLst>
          </p:cNvPr>
          <p:cNvSpPr txBox="1"/>
          <p:nvPr/>
        </p:nvSpPr>
        <p:spPr>
          <a:xfrm>
            <a:off x="5369951" y="4921931"/>
            <a:ext cx="2751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Anstimmen vom </a:t>
            </a:r>
            <a:r>
              <a:rPr lang="de-DE" sz="1600" i="1" dirty="0"/>
              <a:t>so</a:t>
            </a:r>
            <a:r>
              <a:rPr lang="de-DE" sz="1600" dirty="0"/>
              <a:t> aus, das im Dreiklang gefunden wurde.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C6AAAC5A-334D-4839-A748-F9F80ED9B2C1}"/>
              </a:ext>
            </a:extLst>
          </p:cNvPr>
          <p:cNvSpPr/>
          <p:nvPr/>
        </p:nvSpPr>
        <p:spPr>
          <a:xfrm>
            <a:off x="5548243" y="610859"/>
            <a:ext cx="1399564" cy="395690"/>
          </a:xfrm>
          <a:prstGeom prst="rect">
            <a:avLst/>
          </a:prstGeom>
          <a:solidFill>
            <a:srgbClr val="FFC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21908833-F82F-4D2C-8F1E-40669C5279B4}"/>
              </a:ext>
            </a:extLst>
          </p:cNvPr>
          <p:cNvSpPr/>
          <p:nvPr/>
        </p:nvSpPr>
        <p:spPr>
          <a:xfrm>
            <a:off x="2381250" y="5691267"/>
            <a:ext cx="641721" cy="369332"/>
          </a:xfrm>
          <a:prstGeom prst="rect">
            <a:avLst/>
          </a:prstGeom>
          <a:solidFill>
            <a:srgbClr val="FFC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5216D384-2CC0-49C2-A033-1DFB9EEFBEAF}"/>
              </a:ext>
            </a:extLst>
          </p:cNvPr>
          <p:cNvSpPr txBox="1"/>
          <p:nvPr/>
        </p:nvSpPr>
        <p:spPr>
          <a:xfrm>
            <a:off x="3931678" y="1062969"/>
            <a:ext cx="1438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p. 340</a:t>
            </a:r>
          </a:p>
        </p:txBody>
      </p:sp>
    </p:spTree>
    <p:extLst>
      <p:ext uri="{BB962C8B-B14F-4D97-AF65-F5344CB8AC3E}">
        <p14:creationId xmlns:p14="http://schemas.microsoft.com/office/powerpoint/2010/main" val="311386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4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1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4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/>
      <p:bldP spid="12" grpId="0" animBg="1"/>
      <p:bldP spid="17" grpId="0"/>
      <p:bldP spid="22" grpId="0"/>
      <p:bldP spid="23" grpId="0" animBg="1"/>
      <p:bldP spid="25" grpId="0" animBg="1"/>
      <p:bldP spid="28" grpId="0"/>
      <p:bldP spid="29" grpId="0"/>
      <p:bldP spid="30" grpId="0"/>
      <p:bldP spid="31" grpId="0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498D71A7-8103-4057-80CE-9E24E8350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Beginn in der Mittellage, </a:t>
            </a:r>
            <a:r>
              <a:rPr lang="de-DE" sz="3600" i="1" dirty="0"/>
              <a:t>so – mi </a:t>
            </a:r>
            <a:r>
              <a:rPr lang="de-DE" sz="3600" dirty="0"/>
              <a:t>(kleine Terz)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3A55E8-080F-45B2-B713-6ABCC2185B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 t="7365" r="26470" b="82476"/>
          <a:stretch/>
        </p:blipFill>
        <p:spPr>
          <a:xfrm>
            <a:off x="699850" y="2026918"/>
            <a:ext cx="5027228" cy="1123405"/>
          </a:xfrm>
          <a:prstGeom prst="rect">
            <a:avLst/>
          </a:prstGeom>
        </p:spPr>
      </p:pic>
      <p:pic>
        <p:nvPicPr>
          <p:cNvPr id="9" name="Grafik 8" descr="Ein Bild, das Vogel enthält.&#10;&#10;Automatisch generierte Beschreibung">
            <a:extLst>
              <a:ext uri="{FF2B5EF4-FFF2-40B4-BE49-F238E27FC236}">
                <a16:creationId xmlns:a16="http://schemas.microsoft.com/office/drawing/2014/main" id="{1FA7E17B-C435-4F8E-8889-D0244DB68B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 t="7619" r="52392" b="83111"/>
          <a:stretch/>
        </p:blipFill>
        <p:spPr>
          <a:xfrm>
            <a:off x="782698" y="3779520"/>
            <a:ext cx="3284206" cy="1171303"/>
          </a:xfrm>
          <a:prstGeom prst="rect">
            <a:avLst/>
          </a:prstGeom>
        </p:spPr>
      </p:pic>
      <p:pic>
        <p:nvPicPr>
          <p:cNvPr id="10" name="CP 112 anstimmen_Schluss">
            <a:hlinkClick r:id="" action="ppaction://media"/>
            <a:extLst>
              <a:ext uri="{FF2B5EF4-FFF2-40B4-BE49-F238E27FC236}">
                <a16:creationId xmlns:a16="http://schemas.microsoft.com/office/drawing/2014/main" id="{03A36831-0B06-47D6-985A-9AC5BE2368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53600" y="2292333"/>
            <a:ext cx="609600" cy="609600"/>
          </a:xfrm>
          <a:prstGeom prst="rect">
            <a:avLst/>
          </a:prstGeom>
        </p:spPr>
      </p:pic>
      <p:pic>
        <p:nvPicPr>
          <p:cNvPr id="11" name="CP 112 anstimmen">
            <a:hlinkClick r:id="" action="ppaction://media"/>
            <a:extLst>
              <a:ext uri="{FF2B5EF4-FFF2-40B4-BE49-F238E27FC236}">
                <a16:creationId xmlns:a16="http://schemas.microsoft.com/office/drawing/2014/main" id="{50FE6047-5F41-4EDE-9361-97971F6C085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582.10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40389" y="4111294"/>
            <a:ext cx="609600" cy="609600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5C081B7-8714-4658-A146-4FE3C318F095}"/>
              </a:ext>
            </a:extLst>
          </p:cNvPr>
          <p:cNvCxnSpPr/>
          <p:nvPr/>
        </p:nvCxnSpPr>
        <p:spPr>
          <a:xfrm>
            <a:off x="1227908" y="1739535"/>
            <a:ext cx="0" cy="5747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43CFFD74-B97F-4531-B124-4ECFDA61BE45}"/>
              </a:ext>
            </a:extLst>
          </p:cNvPr>
          <p:cNvSpPr txBox="1"/>
          <p:nvPr/>
        </p:nvSpPr>
        <p:spPr>
          <a:xfrm>
            <a:off x="1227908" y="1639517"/>
            <a:ext cx="2699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zweitletztes Be = do = B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60C7818-EB7E-4E40-B297-CDA681206B24}"/>
              </a:ext>
            </a:extLst>
          </p:cNvPr>
          <p:cNvSpPr txBox="1"/>
          <p:nvPr/>
        </p:nvSpPr>
        <p:spPr>
          <a:xfrm>
            <a:off x="3895981" y="1286736"/>
            <a:ext cx="103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p. 327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9B4362F-F6DA-49DD-AE3A-71A51F36B0B8}"/>
              </a:ext>
            </a:extLst>
          </p:cNvPr>
          <p:cNvSpPr/>
          <p:nvPr/>
        </p:nvSpPr>
        <p:spPr>
          <a:xfrm>
            <a:off x="1550125" y="2629652"/>
            <a:ext cx="304801" cy="252548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E3C37B4-346A-453E-9D69-7D04F8E2D331}"/>
              </a:ext>
            </a:extLst>
          </p:cNvPr>
          <p:cNvSpPr txBox="1"/>
          <p:nvPr/>
        </p:nvSpPr>
        <p:spPr>
          <a:xfrm>
            <a:off x="1994263" y="2957090"/>
            <a:ext cx="2248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tiefster Ton = B = do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0F27B79B-8885-4F93-9F3F-3A44A1C140AC}"/>
              </a:ext>
            </a:extLst>
          </p:cNvPr>
          <p:cNvCxnSpPr>
            <a:cxnSpLocks/>
          </p:cNvCxnSpPr>
          <p:nvPr/>
        </p:nvCxnSpPr>
        <p:spPr>
          <a:xfrm flipH="1" flipV="1">
            <a:off x="1854926" y="2882201"/>
            <a:ext cx="259080" cy="187963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F79C5CBA-E2A9-4F19-BDF3-9A796484B08F}"/>
              </a:ext>
            </a:extLst>
          </p:cNvPr>
          <p:cNvSpPr txBox="1"/>
          <p:nvPr/>
        </p:nvSpPr>
        <p:spPr>
          <a:xfrm>
            <a:off x="5727077" y="2026918"/>
            <a:ext cx="3408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Variante 1 und 2 kombiniert: Der tiefste Ton dieser Phrase ist der tiefste Ton des Liedes, zugleich beginnt da der Durdreiklang </a:t>
            </a:r>
            <a:r>
              <a:rPr lang="de-DE" sz="1600" i="1" dirty="0"/>
              <a:t>do-mi-so</a:t>
            </a:r>
            <a:r>
              <a:rPr lang="de-DE" sz="1600" dirty="0"/>
              <a:t>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1038E26-5044-409B-BC42-D229856435B1}"/>
              </a:ext>
            </a:extLst>
          </p:cNvPr>
          <p:cNvSpPr txBox="1"/>
          <p:nvPr/>
        </p:nvSpPr>
        <p:spPr>
          <a:xfrm>
            <a:off x="1510854" y="2008638"/>
            <a:ext cx="1119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do  mi  so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F33D396-105B-4FFE-8453-CCEA52171937}"/>
              </a:ext>
            </a:extLst>
          </p:cNvPr>
          <p:cNvSpPr txBox="1"/>
          <p:nvPr/>
        </p:nvSpPr>
        <p:spPr>
          <a:xfrm>
            <a:off x="5373189" y="4048835"/>
            <a:ext cx="2751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Anstimmen vom </a:t>
            </a:r>
            <a:r>
              <a:rPr lang="de-DE" sz="1600" i="1" dirty="0"/>
              <a:t>so</a:t>
            </a:r>
            <a:r>
              <a:rPr lang="de-DE" sz="1600" dirty="0"/>
              <a:t> aus, das im Dreiklang gefunden wurde.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7730042-AB7D-4E3E-A41E-3D5189E8BBD7}"/>
              </a:ext>
            </a:extLst>
          </p:cNvPr>
          <p:cNvSpPr/>
          <p:nvPr/>
        </p:nvSpPr>
        <p:spPr>
          <a:xfrm>
            <a:off x="2133600" y="2477392"/>
            <a:ext cx="304801" cy="2525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D8480066-FD73-46B1-8CDB-A278B918C3DE}"/>
              </a:ext>
            </a:extLst>
          </p:cNvPr>
          <p:cNvCxnSpPr>
            <a:cxnSpLocks/>
          </p:cNvCxnSpPr>
          <p:nvPr/>
        </p:nvCxnSpPr>
        <p:spPr>
          <a:xfrm flipH="1">
            <a:off x="1942011" y="2690590"/>
            <a:ext cx="343990" cy="143747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6838F81B-9CE8-4A11-9F53-064F5382826A}"/>
              </a:ext>
            </a:extLst>
          </p:cNvPr>
          <p:cNvSpPr/>
          <p:nvPr/>
        </p:nvSpPr>
        <p:spPr>
          <a:xfrm>
            <a:off x="1765663" y="4254335"/>
            <a:ext cx="304801" cy="2525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B9815A3-96D1-458B-8E01-14EC04D0C4D3}"/>
              </a:ext>
            </a:extLst>
          </p:cNvPr>
          <p:cNvSpPr txBox="1"/>
          <p:nvPr/>
        </p:nvSpPr>
        <p:spPr>
          <a:xfrm>
            <a:off x="1719942" y="4834239"/>
            <a:ext cx="1767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so     mi   do         so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D59386E-8A8F-44CF-88E4-97A80D3A936B}"/>
              </a:ext>
            </a:extLst>
          </p:cNvPr>
          <p:cNvSpPr/>
          <p:nvPr/>
        </p:nvSpPr>
        <p:spPr>
          <a:xfrm>
            <a:off x="1765663" y="4834239"/>
            <a:ext cx="672738" cy="369332"/>
          </a:xfrm>
          <a:prstGeom prst="rect">
            <a:avLst/>
          </a:prstGeom>
          <a:solidFill>
            <a:srgbClr val="FFC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1D391690-1FBD-4F74-99CC-70E38D163EF8}"/>
              </a:ext>
            </a:extLst>
          </p:cNvPr>
          <p:cNvSpPr/>
          <p:nvPr/>
        </p:nvSpPr>
        <p:spPr>
          <a:xfrm>
            <a:off x="5530826" y="830061"/>
            <a:ext cx="1399564" cy="395690"/>
          </a:xfrm>
          <a:prstGeom prst="rect">
            <a:avLst/>
          </a:prstGeom>
          <a:solidFill>
            <a:srgbClr val="FFC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ECACF83-78EC-4931-9B26-8585DC92BC0F}"/>
              </a:ext>
            </a:extLst>
          </p:cNvPr>
          <p:cNvSpPr/>
          <p:nvPr/>
        </p:nvSpPr>
        <p:spPr>
          <a:xfrm>
            <a:off x="6930390" y="2806102"/>
            <a:ext cx="837656" cy="298034"/>
          </a:xfrm>
          <a:prstGeom prst="rect">
            <a:avLst/>
          </a:prstGeom>
          <a:solidFill>
            <a:srgbClr val="00B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19CC954D-3784-4B25-B487-D8392EF20BBC}"/>
              </a:ext>
            </a:extLst>
          </p:cNvPr>
          <p:cNvSpPr/>
          <p:nvPr/>
        </p:nvSpPr>
        <p:spPr>
          <a:xfrm>
            <a:off x="1526857" y="2033126"/>
            <a:ext cx="915218" cy="298034"/>
          </a:xfrm>
          <a:prstGeom prst="rect">
            <a:avLst/>
          </a:prstGeom>
          <a:solidFill>
            <a:srgbClr val="00B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608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61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30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/>
      <p:bldP spid="2" grpId="0"/>
      <p:bldP spid="12" grpId="0" animBg="1"/>
      <p:bldP spid="13" grpId="0"/>
      <p:bldP spid="15" grpId="0"/>
      <p:bldP spid="16" grpId="0"/>
      <p:bldP spid="18" grpId="0"/>
      <p:bldP spid="19" grpId="0" animBg="1"/>
      <p:bldP spid="22" grpId="0" animBg="1"/>
      <p:bldP spid="23" grpId="0"/>
      <p:bldP spid="24" grpId="0" animBg="1"/>
      <p:bldP spid="25" grpId="0" animBg="1"/>
      <p:bldP spid="26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75BCF2BF-75FD-48D5-A0B5-340FC13B3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Beginn in der Mittellage, </a:t>
            </a:r>
            <a:r>
              <a:rPr lang="de-DE" sz="3600" i="1" dirty="0"/>
              <a:t>so – mi </a:t>
            </a:r>
            <a:r>
              <a:rPr lang="de-DE" sz="3600" dirty="0"/>
              <a:t>(kleine Terz)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EB9B53-111C-4F0F-A1B2-F6435BDBD4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1" t="7492" r="43893" b="82603"/>
          <a:stretch/>
        </p:blipFill>
        <p:spPr>
          <a:xfrm>
            <a:off x="1105988" y="3784964"/>
            <a:ext cx="3827973" cy="1203960"/>
          </a:xfrm>
          <a:prstGeom prst="rect">
            <a:avLst/>
          </a:prstGeom>
        </p:spPr>
      </p:pic>
      <p:pic>
        <p:nvPicPr>
          <p:cNvPr id="6" name="CP 111 anstimmen">
            <a:hlinkClick r:id="" action="ppaction://media"/>
            <a:extLst>
              <a:ext uri="{FF2B5EF4-FFF2-40B4-BE49-F238E27FC236}">
                <a16:creationId xmlns:a16="http://schemas.microsoft.com/office/drawing/2014/main" id="{C0F6C539-AD1E-435B-BF62-66CE3FC82C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36480" y="4082144"/>
            <a:ext cx="609600" cy="6096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89DA463-CF9D-414A-BB40-599D69218F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5" t="15615" r="41557" b="76463"/>
          <a:stretch/>
        </p:blipFill>
        <p:spPr>
          <a:xfrm>
            <a:off x="907868" y="2172585"/>
            <a:ext cx="4729093" cy="1084623"/>
          </a:xfrm>
          <a:prstGeom prst="rect">
            <a:avLst/>
          </a:prstGeom>
        </p:spPr>
      </p:pic>
      <p:pic>
        <p:nvPicPr>
          <p:cNvPr id="8" name="CP 122 anstimmen">
            <a:hlinkClick r:id="" action="ppaction://media"/>
            <a:extLst>
              <a:ext uri="{FF2B5EF4-FFF2-40B4-BE49-F238E27FC236}">
                <a16:creationId xmlns:a16="http://schemas.microsoft.com/office/drawing/2014/main" id="{2A5C56D9-820A-46C6-9FFF-4BFBA37E163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5376" end="6639.65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7440" y="2410096"/>
            <a:ext cx="609600" cy="6096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B8A83C5-4D68-4E8A-8273-17F14C770D88}"/>
              </a:ext>
            </a:extLst>
          </p:cNvPr>
          <p:cNvSpPr txBox="1"/>
          <p:nvPr/>
        </p:nvSpPr>
        <p:spPr>
          <a:xfrm>
            <a:off x="5896960" y="2284520"/>
            <a:ext cx="2689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Variante 2: direkt den Dreiklang suchen,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63EFB77-0049-4D9A-A890-4F70D18A0869}"/>
              </a:ext>
            </a:extLst>
          </p:cNvPr>
          <p:cNvSpPr txBox="1"/>
          <p:nvPr/>
        </p:nvSpPr>
        <p:spPr>
          <a:xfrm>
            <a:off x="3444240" y="1271237"/>
            <a:ext cx="340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p. 325, Bin ein fahrender Gesell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08C5E11-BBB6-4101-90A8-50188CFE5467}"/>
              </a:ext>
            </a:extLst>
          </p:cNvPr>
          <p:cNvSpPr txBox="1"/>
          <p:nvPr/>
        </p:nvSpPr>
        <p:spPr>
          <a:xfrm>
            <a:off x="1744060" y="2967088"/>
            <a:ext cx="3056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do             mi           so           do  </a:t>
            </a:r>
            <a:r>
              <a:rPr lang="de-DE" dirty="0"/>
              <a:t>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F79303D-4125-4862-A41A-B6004AFE52EA}"/>
              </a:ext>
            </a:extLst>
          </p:cNvPr>
          <p:cNvSpPr txBox="1"/>
          <p:nvPr/>
        </p:nvSpPr>
        <p:spPr>
          <a:xfrm>
            <a:off x="5912566" y="3498026"/>
            <a:ext cx="297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dann vom </a:t>
            </a:r>
            <a:r>
              <a:rPr lang="de-DE" i="1" dirty="0"/>
              <a:t>so</a:t>
            </a:r>
            <a:r>
              <a:rPr lang="de-DE" dirty="0"/>
              <a:t> aus anstimmen.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2E68592-A0DD-46DD-A84B-28BB8E6304EE}"/>
              </a:ext>
            </a:extLst>
          </p:cNvPr>
          <p:cNvCxnSpPr/>
          <p:nvPr/>
        </p:nvCxnSpPr>
        <p:spPr>
          <a:xfrm>
            <a:off x="1523999" y="1835330"/>
            <a:ext cx="0" cy="5747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055BE98B-1D07-4B1D-9E02-06E8CA97FBA1}"/>
              </a:ext>
            </a:extLst>
          </p:cNvPr>
          <p:cNvSpPr txBox="1"/>
          <p:nvPr/>
        </p:nvSpPr>
        <p:spPr>
          <a:xfrm>
            <a:off x="1523999" y="1787774"/>
            <a:ext cx="2699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zweitletztes Be = do = B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AF71212-C540-4FCE-9B3F-C99B6EA68DA5}"/>
              </a:ext>
            </a:extLst>
          </p:cNvPr>
          <p:cNvSpPr/>
          <p:nvPr/>
        </p:nvSpPr>
        <p:spPr>
          <a:xfrm>
            <a:off x="1828800" y="2760142"/>
            <a:ext cx="304801" cy="252548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7626A58-850F-4BFB-A85E-A063320891BF}"/>
              </a:ext>
            </a:extLst>
          </p:cNvPr>
          <p:cNvSpPr/>
          <p:nvPr/>
        </p:nvSpPr>
        <p:spPr>
          <a:xfrm>
            <a:off x="3291840" y="2616542"/>
            <a:ext cx="304801" cy="2525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8E16C88-8EF0-45E4-AFA5-4CC1B5113770}"/>
              </a:ext>
            </a:extLst>
          </p:cNvPr>
          <p:cNvSpPr/>
          <p:nvPr/>
        </p:nvSpPr>
        <p:spPr>
          <a:xfrm>
            <a:off x="1981200" y="4260670"/>
            <a:ext cx="304801" cy="2525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F3ED8650-DA9D-466C-91CC-622B6A7B9D74}"/>
              </a:ext>
            </a:extLst>
          </p:cNvPr>
          <p:cNvCxnSpPr>
            <a:cxnSpLocks/>
          </p:cNvCxnSpPr>
          <p:nvPr/>
        </p:nvCxnSpPr>
        <p:spPr>
          <a:xfrm flipH="1">
            <a:off x="2269137" y="2886416"/>
            <a:ext cx="1119418" cy="13376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id="{957F9DAD-6246-4D11-AAD2-68D510BC167A}"/>
              </a:ext>
            </a:extLst>
          </p:cNvPr>
          <p:cNvSpPr/>
          <p:nvPr/>
        </p:nvSpPr>
        <p:spPr>
          <a:xfrm>
            <a:off x="1981199" y="4821079"/>
            <a:ext cx="744583" cy="369332"/>
          </a:xfrm>
          <a:prstGeom prst="rect">
            <a:avLst/>
          </a:prstGeom>
          <a:solidFill>
            <a:srgbClr val="FFC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EAF37BB3-8794-4880-8B50-819AD6621435}"/>
              </a:ext>
            </a:extLst>
          </p:cNvPr>
          <p:cNvSpPr/>
          <p:nvPr/>
        </p:nvSpPr>
        <p:spPr>
          <a:xfrm>
            <a:off x="5492931" y="826853"/>
            <a:ext cx="1439092" cy="409764"/>
          </a:xfrm>
          <a:prstGeom prst="rect">
            <a:avLst/>
          </a:prstGeom>
          <a:solidFill>
            <a:srgbClr val="FFC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148304E-58A1-4C28-838D-C000F8A6E329}"/>
              </a:ext>
            </a:extLst>
          </p:cNvPr>
          <p:cNvSpPr txBox="1"/>
          <p:nvPr/>
        </p:nvSpPr>
        <p:spPr>
          <a:xfrm>
            <a:off x="1981199" y="4856285"/>
            <a:ext cx="3605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so     mi   la    mi    so   mi  do</a:t>
            </a:r>
          </a:p>
        </p:txBody>
      </p:sp>
    </p:spTree>
    <p:extLst>
      <p:ext uri="{BB962C8B-B14F-4D97-AF65-F5344CB8AC3E}">
        <p14:creationId xmlns:p14="http://schemas.microsoft.com/office/powerpoint/2010/main" val="61760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1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5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/>
      <p:bldP spid="9" grpId="0"/>
      <p:bldP spid="10" grpId="0"/>
      <p:bldP spid="12" grpId="0"/>
      <p:bldP spid="13" grpId="0" animBg="1"/>
      <p:bldP spid="14" grpId="0" animBg="1"/>
      <p:bldP spid="15" grpId="0" animBg="1"/>
      <p:bldP spid="18" grpId="0" animBg="1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D774B77-0115-47D2-8693-1DD267CB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Beginn in der Mittellage, schrittweise  </a:t>
            </a:r>
            <a:r>
              <a:rPr lang="de-DE" sz="3600" i="1" dirty="0"/>
              <a:t>so-</a:t>
            </a:r>
            <a:r>
              <a:rPr lang="de-DE" sz="3600" i="1" dirty="0" err="1"/>
              <a:t>fa</a:t>
            </a:r>
            <a:r>
              <a:rPr lang="de-DE" sz="3600" i="1" dirty="0"/>
              <a:t>-mi</a:t>
            </a:r>
            <a:endParaRPr lang="de-DE" sz="3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CF73A90-8602-40A9-96CA-37EE22E131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t="8040" r="33115" b="84363"/>
          <a:stretch/>
        </p:blipFill>
        <p:spPr>
          <a:xfrm>
            <a:off x="838199" y="2306207"/>
            <a:ext cx="5617094" cy="106680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D566A57-8186-4CA3-94AE-A173A257FA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t="15857" r="33115" b="75347"/>
          <a:stretch/>
        </p:blipFill>
        <p:spPr>
          <a:xfrm>
            <a:off x="838199" y="3988527"/>
            <a:ext cx="5306980" cy="1166947"/>
          </a:xfrm>
          <a:prstGeom prst="rect">
            <a:avLst/>
          </a:prstGeom>
        </p:spPr>
      </p:pic>
      <p:pic>
        <p:nvPicPr>
          <p:cNvPr id="7" name="CP 105 anstimmen">
            <a:hlinkClick r:id="" action="ppaction://media"/>
            <a:extLst>
              <a:ext uri="{FF2B5EF4-FFF2-40B4-BE49-F238E27FC236}">
                <a16:creationId xmlns:a16="http://schemas.microsoft.com/office/drawing/2014/main" id="{7E036E2E-B998-4E4D-A512-1E448CED0AC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307.38769999999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97820" y="2579913"/>
            <a:ext cx="609600" cy="609600"/>
          </a:xfrm>
          <a:prstGeom prst="rect">
            <a:avLst/>
          </a:prstGeom>
        </p:spPr>
      </p:pic>
      <p:pic>
        <p:nvPicPr>
          <p:cNvPr id="8" name="CP 105 anstimmen">
            <a:hlinkClick r:id="" action="ppaction://media"/>
            <a:extLst>
              <a:ext uri="{FF2B5EF4-FFF2-40B4-BE49-F238E27FC236}">
                <a16:creationId xmlns:a16="http://schemas.microsoft.com/office/drawing/2014/main" id="{FC9AAE10-8FCF-44B8-9C11-20ADD975F6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8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97820" y="4267200"/>
            <a:ext cx="609600" cy="6096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876678-2203-4988-ABDE-C3196DACFB43}"/>
              </a:ext>
            </a:extLst>
          </p:cNvPr>
          <p:cNvSpPr txBox="1"/>
          <p:nvPr/>
        </p:nvSpPr>
        <p:spPr>
          <a:xfrm>
            <a:off x="1070448" y="1419860"/>
            <a:ext cx="216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p. 319, Donaustrudel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022D44D-8479-49B4-9778-F581DC142508}"/>
              </a:ext>
            </a:extLst>
          </p:cNvPr>
          <p:cNvSpPr/>
          <p:nvPr/>
        </p:nvSpPr>
        <p:spPr>
          <a:xfrm>
            <a:off x="1932179" y="2936965"/>
            <a:ext cx="304801" cy="252548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9DD9178-22E9-49CB-ADDE-489F89E77591}"/>
              </a:ext>
            </a:extLst>
          </p:cNvPr>
          <p:cNvSpPr/>
          <p:nvPr/>
        </p:nvSpPr>
        <p:spPr>
          <a:xfrm>
            <a:off x="2680355" y="2757383"/>
            <a:ext cx="304801" cy="2525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2A41B93-1D67-42B4-ADE6-347F85526988}"/>
              </a:ext>
            </a:extLst>
          </p:cNvPr>
          <p:cNvSpPr/>
          <p:nvPr/>
        </p:nvSpPr>
        <p:spPr>
          <a:xfrm>
            <a:off x="1779778" y="4326522"/>
            <a:ext cx="304801" cy="2525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9E9822B8-B1A8-4A1E-ACB1-9F2B98AB719A}"/>
              </a:ext>
            </a:extLst>
          </p:cNvPr>
          <p:cNvCxnSpPr>
            <a:cxnSpLocks/>
          </p:cNvCxnSpPr>
          <p:nvPr/>
        </p:nvCxnSpPr>
        <p:spPr>
          <a:xfrm flipH="1">
            <a:off x="2079116" y="3063239"/>
            <a:ext cx="682938" cy="12310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1A44021B-759F-475C-9A24-EAF043F131D9}"/>
              </a:ext>
            </a:extLst>
          </p:cNvPr>
          <p:cNvSpPr/>
          <p:nvPr/>
        </p:nvSpPr>
        <p:spPr>
          <a:xfrm>
            <a:off x="6477298" y="3050178"/>
            <a:ext cx="304801" cy="252548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BE2169E-BC64-410E-9968-3A7878E115D8}"/>
              </a:ext>
            </a:extLst>
          </p:cNvPr>
          <p:cNvSpPr txBox="1"/>
          <p:nvPr/>
        </p:nvSpPr>
        <p:spPr>
          <a:xfrm>
            <a:off x="6673401" y="3003729"/>
            <a:ext cx="2045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Tiefster Ton der Melodie – führt über den Dreiklang zum Anfangston. 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F98FB48-9B60-4D6B-8963-BEE78F00A0BB}"/>
              </a:ext>
            </a:extLst>
          </p:cNvPr>
          <p:cNvSpPr/>
          <p:nvPr/>
        </p:nvSpPr>
        <p:spPr>
          <a:xfrm>
            <a:off x="8414217" y="3862253"/>
            <a:ext cx="304801" cy="2525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F5D4BA8-0463-4EA2-BCD9-E4F7A5FD780D}"/>
              </a:ext>
            </a:extLst>
          </p:cNvPr>
          <p:cNvSpPr txBox="1"/>
          <p:nvPr/>
        </p:nvSpPr>
        <p:spPr>
          <a:xfrm>
            <a:off x="4703976" y="1556432"/>
            <a:ext cx="3091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Für einmal im Direktverfahren – ohne Tonsilben:</a:t>
            </a:r>
          </a:p>
        </p:txBody>
      </p:sp>
    </p:spTree>
    <p:extLst>
      <p:ext uri="{BB962C8B-B14F-4D97-AF65-F5344CB8AC3E}">
        <p14:creationId xmlns:p14="http://schemas.microsoft.com/office/powerpoint/2010/main" val="220152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3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8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6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3" grpId="0" animBg="1"/>
      <p:bldP spid="14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2564276-F6BF-43B7-B946-EBD907189BDA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Beginn in der Mittellage, schrittweise  </a:t>
            </a:r>
            <a:r>
              <a:rPr lang="de-DE" sz="3600" i="1" dirty="0"/>
              <a:t>so-</a:t>
            </a:r>
            <a:r>
              <a:rPr lang="de-DE" sz="3600" i="1" dirty="0" err="1"/>
              <a:t>fa</a:t>
            </a:r>
            <a:r>
              <a:rPr lang="de-DE" sz="3600" i="1" dirty="0"/>
              <a:t>-mi</a:t>
            </a:r>
            <a:endParaRPr lang="de-DE" sz="36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271ED82-82EB-4FE6-A365-02CA105322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t="8508" r="40480" b="84032"/>
          <a:stretch/>
        </p:blipFill>
        <p:spPr>
          <a:xfrm>
            <a:off x="1039033" y="2747556"/>
            <a:ext cx="4147689" cy="886098"/>
          </a:xfrm>
          <a:prstGeom prst="rect">
            <a:avLst/>
          </a:prstGeom>
        </p:spPr>
      </p:pic>
      <p:pic>
        <p:nvPicPr>
          <p:cNvPr id="11" name="CP 144 anstimmen">
            <a:hlinkClick r:id="" action="ppaction://media"/>
            <a:extLst>
              <a:ext uri="{FF2B5EF4-FFF2-40B4-BE49-F238E27FC236}">
                <a16:creationId xmlns:a16="http://schemas.microsoft.com/office/drawing/2014/main" id="{4282E5AE-74C2-4684-8E94-12436D2664A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977.571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6273" y="2727160"/>
            <a:ext cx="609600" cy="609600"/>
          </a:xfrm>
          <a:prstGeom prst="rect">
            <a:avLst/>
          </a:prstGeom>
        </p:spPr>
      </p:pic>
      <p:pic>
        <p:nvPicPr>
          <p:cNvPr id="12" name="CP 144 anstimmen">
            <a:hlinkClick r:id="" action="ppaction://media"/>
            <a:extLst>
              <a:ext uri="{FF2B5EF4-FFF2-40B4-BE49-F238E27FC236}">
                <a16:creationId xmlns:a16="http://schemas.microsoft.com/office/drawing/2014/main" id="{272A9171-A356-4402-A93B-EF0A7468EBD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9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6273" y="4359596"/>
            <a:ext cx="609600" cy="609600"/>
          </a:xfrm>
          <a:prstGeom prst="rect">
            <a:avLst/>
          </a:prstGeom>
        </p:spPr>
      </p:pic>
      <p:pic>
        <p:nvPicPr>
          <p:cNvPr id="15" name="Grafik 14" descr="Ein Bild, das Vogel enthält.&#10;&#10;Automatisch generierte Beschreibung">
            <a:extLst>
              <a:ext uri="{FF2B5EF4-FFF2-40B4-BE49-F238E27FC236}">
                <a16:creationId xmlns:a16="http://schemas.microsoft.com/office/drawing/2014/main" id="{A27DC104-D226-4E56-A23E-EB40FB096A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 t="16761" r="41737" b="75556"/>
          <a:stretch/>
        </p:blipFill>
        <p:spPr>
          <a:xfrm>
            <a:off x="892629" y="4110444"/>
            <a:ext cx="4440498" cy="98406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0CEB30A-0E59-4E65-8BB8-788E2DE3187E}"/>
              </a:ext>
            </a:extLst>
          </p:cNvPr>
          <p:cNvSpPr txBox="1"/>
          <p:nvPr/>
        </p:nvSpPr>
        <p:spPr>
          <a:xfrm>
            <a:off x="1476865" y="1563666"/>
            <a:ext cx="3808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p. 366, Keinen Tropfen im Becher mehr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F3DCBB8-668F-4022-81DF-DADA373C5826}"/>
              </a:ext>
            </a:extLst>
          </p:cNvPr>
          <p:cNvSpPr/>
          <p:nvPr/>
        </p:nvSpPr>
        <p:spPr>
          <a:xfrm>
            <a:off x="2056127" y="3004484"/>
            <a:ext cx="1271535" cy="629169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7A5CEF0-F5D6-46B1-AA5E-026E4A686A38}"/>
              </a:ext>
            </a:extLst>
          </p:cNvPr>
          <p:cNvSpPr/>
          <p:nvPr/>
        </p:nvSpPr>
        <p:spPr>
          <a:xfrm>
            <a:off x="2960476" y="3084212"/>
            <a:ext cx="304801" cy="2525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02FD0C3D-328A-4C6A-AC16-547EB23B9DCD}"/>
              </a:ext>
            </a:extLst>
          </p:cNvPr>
          <p:cNvSpPr/>
          <p:nvPr/>
        </p:nvSpPr>
        <p:spPr>
          <a:xfrm>
            <a:off x="2056127" y="4411848"/>
            <a:ext cx="304801" cy="2525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0EFA944-EEEA-4580-9160-2F96C3D01151}"/>
              </a:ext>
            </a:extLst>
          </p:cNvPr>
          <p:cNvCxnSpPr>
            <a:cxnSpLocks/>
          </p:cNvCxnSpPr>
          <p:nvPr/>
        </p:nvCxnSpPr>
        <p:spPr>
          <a:xfrm flipH="1">
            <a:off x="2360928" y="3319068"/>
            <a:ext cx="690187" cy="10927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7820942-909D-42BC-9547-C0950B2B1429}"/>
              </a:ext>
            </a:extLst>
          </p:cNvPr>
          <p:cNvSpPr txBox="1"/>
          <p:nvPr/>
        </p:nvSpPr>
        <p:spPr>
          <a:xfrm>
            <a:off x="5618375" y="2914616"/>
            <a:ext cx="2189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Mit diesem Zeilenanfang nach dem tiefsten Ton suchen.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7886423-7ECC-4302-A3B1-4D39A51EDB9D}"/>
              </a:ext>
            </a:extLst>
          </p:cNvPr>
          <p:cNvSpPr/>
          <p:nvPr/>
        </p:nvSpPr>
        <p:spPr>
          <a:xfrm>
            <a:off x="2122713" y="3084212"/>
            <a:ext cx="304801" cy="2525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1F9EAB2E-2829-4D88-9F9D-40DC30823CDF}"/>
              </a:ext>
            </a:extLst>
          </p:cNvPr>
          <p:cNvCxnSpPr>
            <a:cxnSpLocks/>
          </p:cNvCxnSpPr>
          <p:nvPr/>
        </p:nvCxnSpPr>
        <p:spPr>
          <a:xfrm flipH="1">
            <a:off x="2208527" y="3346270"/>
            <a:ext cx="59814" cy="10133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A23A3C33-70D0-419C-AFDE-775D71AD5BED}"/>
              </a:ext>
            </a:extLst>
          </p:cNvPr>
          <p:cNvSpPr txBox="1"/>
          <p:nvPr/>
        </p:nvSpPr>
        <p:spPr>
          <a:xfrm>
            <a:off x="5785720" y="4198115"/>
            <a:ext cx="21890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r>
              <a:rPr lang="de-DE" sz="1600" dirty="0"/>
              <a:t>&gt; ergibt direkt den Anfangston</a:t>
            </a:r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2A699C4-2DBF-4124-AC97-E9B0C387BFF7}"/>
              </a:ext>
            </a:extLst>
          </p:cNvPr>
          <p:cNvSpPr txBox="1"/>
          <p:nvPr/>
        </p:nvSpPr>
        <p:spPr>
          <a:xfrm>
            <a:off x="2775520" y="4982662"/>
            <a:ext cx="1104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so  </a:t>
            </a:r>
            <a:r>
              <a:rPr lang="de-DE" sz="1600" dirty="0" err="1"/>
              <a:t>fa</a:t>
            </a:r>
            <a:r>
              <a:rPr lang="de-DE" sz="1600" dirty="0"/>
              <a:t>   mi</a:t>
            </a:r>
          </a:p>
        </p:txBody>
      </p:sp>
    </p:spTree>
    <p:extLst>
      <p:ext uri="{BB962C8B-B14F-4D97-AF65-F5344CB8AC3E}">
        <p14:creationId xmlns:p14="http://schemas.microsoft.com/office/powerpoint/2010/main" val="19724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5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51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/>
      <p:bldP spid="13" grpId="0" animBg="1"/>
      <p:bldP spid="14" grpId="0" animBg="1"/>
      <p:bldP spid="16" grpId="0" animBg="1"/>
      <p:bldP spid="5" grpId="0"/>
      <p:bldP spid="18" grpId="0" animBg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EC1FCF5C-9F9E-4E6B-AEC5-132F76E629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85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Beginn in der Mittellage, Auftaktsprung  </a:t>
            </a:r>
            <a:r>
              <a:rPr lang="de-DE" sz="3600" i="1" dirty="0"/>
              <a:t>so-do</a:t>
            </a:r>
            <a:endParaRPr lang="de-DE" sz="3600" dirty="0"/>
          </a:p>
        </p:txBody>
      </p:sp>
      <p:pic>
        <p:nvPicPr>
          <p:cNvPr id="9" name="CP 163 anstimmen">
            <a:hlinkClick r:id="" action="ppaction://media"/>
            <a:extLst>
              <a:ext uri="{FF2B5EF4-FFF2-40B4-BE49-F238E27FC236}">
                <a16:creationId xmlns:a16="http://schemas.microsoft.com/office/drawing/2014/main" id="{BA6B09F0-5F75-4A8E-92F6-9B7CFB2AA89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68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80847" y="4621120"/>
            <a:ext cx="609600" cy="6096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A0EE35A-2BBF-4A1F-AC15-46C654757B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6" t="7746" r="49012" b="83365"/>
          <a:stretch/>
        </p:blipFill>
        <p:spPr>
          <a:xfrm>
            <a:off x="750941" y="2121899"/>
            <a:ext cx="3952824" cy="118500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5F3CBAD-458A-41D0-8D18-4B4D1E56A4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6" t="16136" r="28625" b="74975"/>
          <a:stretch/>
        </p:blipFill>
        <p:spPr>
          <a:xfrm>
            <a:off x="742406" y="4406093"/>
            <a:ext cx="5874210" cy="1185001"/>
          </a:xfrm>
          <a:prstGeom prst="rect">
            <a:avLst/>
          </a:prstGeom>
        </p:spPr>
      </p:pic>
      <p:pic>
        <p:nvPicPr>
          <p:cNvPr id="12" name="CP 163 anstimmen">
            <a:hlinkClick r:id="" action="ppaction://media"/>
            <a:extLst>
              <a:ext uri="{FF2B5EF4-FFF2-40B4-BE49-F238E27FC236}">
                <a16:creationId xmlns:a16="http://schemas.microsoft.com/office/drawing/2014/main" id="{054DE921-D186-48B9-AF0F-BC4B61FE3B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6565.387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80847" y="2780823"/>
            <a:ext cx="609600" cy="6096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FC8C6BA-19C8-4E41-89D4-206B379EC0C5}"/>
              </a:ext>
            </a:extLst>
          </p:cNvPr>
          <p:cNvSpPr txBox="1"/>
          <p:nvPr/>
        </p:nvSpPr>
        <p:spPr>
          <a:xfrm>
            <a:off x="1357459" y="1412254"/>
            <a:ext cx="3808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p. 390, Die Ritter von der Gemütlichkeit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7F622821-BADA-4A86-88AD-27857CCAB2E7}"/>
              </a:ext>
            </a:extLst>
          </p:cNvPr>
          <p:cNvCxnSpPr/>
          <p:nvPr/>
        </p:nvCxnSpPr>
        <p:spPr>
          <a:xfrm>
            <a:off x="1448584" y="4046354"/>
            <a:ext cx="0" cy="5747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10B9F615-0A75-46F0-AEE9-017415291C7B}"/>
              </a:ext>
            </a:extLst>
          </p:cNvPr>
          <p:cNvSpPr txBox="1"/>
          <p:nvPr/>
        </p:nvSpPr>
        <p:spPr>
          <a:xfrm>
            <a:off x="84495" y="3756008"/>
            <a:ext cx="2699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letztes Kreuz = </a:t>
            </a:r>
            <a:r>
              <a:rPr lang="de-DE" sz="1600" dirty="0" err="1"/>
              <a:t>ti</a:t>
            </a:r>
            <a:r>
              <a:rPr lang="de-DE" sz="1600" dirty="0"/>
              <a:t> &gt; do = 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3DF047C-913B-4BFD-818F-817996A955A3}"/>
              </a:ext>
            </a:extLst>
          </p:cNvPr>
          <p:cNvSpPr txBox="1"/>
          <p:nvPr/>
        </p:nvSpPr>
        <p:spPr>
          <a:xfrm>
            <a:off x="1814761" y="2122063"/>
            <a:ext cx="230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do      mi         so       do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907A401-FC53-418F-A61D-5ABBD932112C}"/>
              </a:ext>
            </a:extLst>
          </p:cNvPr>
          <p:cNvSpPr txBox="1"/>
          <p:nvPr/>
        </p:nvSpPr>
        <p:spPr>
          <a:xfrm>
            <a:off x="1621409" y="5421817"/>
            <a:ext cx="4760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so           do                                so mi  do     so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D22633B-98B8-4184-BCFC-911BE7B1A697}"/>
              </a:ext>
            </a:extLst>
          </p:cNvPr>
          <p:cNvSpPr/>
          <p:nvPr/>
        </p:nvSpPr>
        <p:spPr>
          <a:xfrm>
            <a:off x="4542829" y="5018727"/>
            <a:ext cx="304801" cy="33855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F4C8065-AAB8-4CD6-9763-C4DB0C356B8F}"/>
              </a:ext>
            </a:extLst>
          </p:cNvPr>
          <p:cNvSpPr/>
          <p:nvPr/>
        </p:nvSpPr>
        <p:spPr>
          <a:xfrm>
            <a:off x="1878399" y="2844268"/>
            <a:ext cx="304801" cy="300672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0A2C0026-5BA4-410F-A620-73AC3D61355F}"/>
              </a:ext>
            </a:extLst>
          </p:cNvPr>
          <p:cNvSpPr/>
          <p:nvPr/>
        </p:nvSpPr>
        <p:spPr>
          <a:xfrm>
            <a:off x="1706250" y="4929661"/>
            <a:ext cx="304801" cy="2525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17E003D-AEAE-46F0-ADE9-8DBA1A9886D8}"/>
              </a:ext>
            </a:extLst>
          </p:cNvPr>
          <p:cNvSpPr/>
          <p:nvPr/>
        </p:nvSpPr>
        <p:spPr>
          <a:xfrm>
            <a:off x="2968194" y="2728581"/>
            <a:ext cx="304801" cy="2525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8636D721-0F51-4533-8371-77B0EEA0A9BD}"/>
              </a:ext>
            </a:extLst>
          </p:cNvPr>
          <p:cNvCxnSpPr>
            <a:cxnSpLocks/>
          </p:cNvCxnSpPr>
          <p:nvPr/>
        </p:nvCxnSpPr>
        <p:spPr>
          <a:xfrm flipH="1">
            <a:off x="1953953" y="3025289"/>
            <a:ext cx="1166641" cy="19006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60E8868A-18FB-4953-B817-E9F036DCBD18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2154763" y="3165074"/>
            <a:ext cx="2432703" cy="1903233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90256F86-BBBE-431F-9849-11B1043A2034}"/>
              </a:ext>
            </a:extLst>
          </p:cNvPr>
          <p:cNvSpPr txBox="1"/>
          <p:nvPr/>
        </p:nvSpPr>
        <p:spPr>
          <a:xfrm>
            <a:off x="5454142" y="2571345"/>
            <a:ext cx="312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Tiefster Melodieton </a:t>
            </a:r>
            <a:r>
              <a:rPr lang="de-DE" sz="1600" i="1" dirty="0"/>
              <a:t>do</a:t>
            </a:r>
            <a:r>
              <a:rPr lang="de-DE" sz="1600" dirty="0"/>
              <a:t>, </a:t>
            </a:r>
            <a:br>
              <a:rPr lang="de-DE" sz="1600" dirty="0"/>
            </a:br>
            <a:r>
              <a:rPr lang="de-DE" sz="1600" dirty="0"/>
              <a:t>von da aus Dreiklang </a:t>
            </a:r>
            <a:r>
              <a:rPr lang="de-DE" sz="1600" i="1" dirty="0"/>
              <a:t>do-mi-so-do,</a:t>
            </a:r>
            <a:endParaRPr lang="de-DE" sz="1600" dirty="0"/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8355518-06CD-4A91-BC8F-04BEE95E3310}"/>
              </a:ext>
            </a:extLst>
          </p:cNvPr>
          <p:cNvCxnSpPr>
            <a:cxnSpLocks/>
          </p:cNvCxnSpPr>
          <p:nvPr/>
        </p:nvCxnSpPr>
        <p:spPr>
          <a:xfrm flipV="1">
            <a:off x="4695229" y="2780823"/>
            <a:ext cx="828878" cy="221777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306D775A-4101-4451-985D-86D5BF81917B}"/>
              </a:ext>
            </a:extLst>
          </p:cNvPr>
          <p:cNvSpPr txBox="1"/>
          <p:nvPr/>
        </p:nvSpPr>
        <p:spPr>
          <a:xfrm>
            <a:off x="6096000" y="3748530"/>
            <a:ext cx="2868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führt zu </a:t>
            </a:r>
            <a:r>
              <a:rPr lang="de-DE" sz="1600" i="1" dirty="0"/>
              <a:t>so</a:t>
            </a:r>
            <a:r>
              <a:rPr lang="de-DE" sz="1600" dirty="0"/>
              <a:t> = Anfangston.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A87D25A-04D3-4945-A7A4-736EEF1B644D}"/>
              </a:ext>
            </a:extLst>
          </p:cNvPr>
          <p:cNvSpPr/>
          <p:nvPr/>
        </p:nvSpPr>
        <p:spPr>
          <a:xfrm>
            <a:off x="8307052" y="687708"/>
            <a:ext cx="1176582" cy="6336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44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61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61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13" grpId="0"/>
      <p:bldP spid="4" grpId="0"/>
      <p:bldP spid="5" grpId="0"/>
      <p:bldP spid="14" grpId="0" animBg="1"/>
      <p:bldP spid="15" grpId="0" animBg="1"/>
      <p:bldP spid="16" grpId="0" animBg="1"/>
      <p:bldP spid="17" grpId="0" animBg="1"/>
      <p:bldP spid="21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EC1FCF5C-9F9E-4E6B-AEC5-132F76E629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85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Beginn in der Mittellage, Auftaktsprung  </a:t>
            </a:r>
            <a:r>
              <a:rPr lang="de-DE" sz="3600" i="1" dirty="0"/>
              <a:t>so-do</a:t>
            </a:r>
            <a:endParaRPr lang="de-DE" sz="3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16890F-DC29-4D50-9A77-DBE9B2AD9E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 t="8001" r="35630" b="84126"/>
          <a:stretch/>
        </p:blipFill>
        <p:spPr>
          <a:xfrm>
            <a:off x="709749" y="2507223"/>
            <a:ext cx="5638800" cy="113878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0F59259-3173-4664-BCA1-64AE77B5AA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 t="16391" r="35630" b="74720"/>
          <a:stretch/>
        </p:blipFill>
        <p:spPr>
          <a:xfrm>
            <a:off x="709749" y="4130492"/>
            <a:ext cx="5450111" cy="1242696"/>
          </a:xfrm>
          <a:prstGeom prst="rect">
            <a:avLst/>
          </a:prstGeom>
        </p:spPr>
      </p:pic>
      <p:pic>
        <p:nvPicPr>
          <p:cNvPr id="7" name="CP 164 anstimmen">
            <a:hlinkClick r:id="" action="ppaction://media"/>
            <a:extLst>
              <a:ext uri="{FF2B5EF4-FFF2-40B4-BE49-F238E27FC236}">
                <a16:creationId xmlns:a16="http://schemas.microsoft.com/office/drawing/2014/main" id="{4AE0E609-9AB0-4D33-92F7-110A5819B6A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48.387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69261" y="2415090"/>
            <a:ext cx="609600" cy="609600"/>
          </a:xfrm>
          <a:prstGeom prst="rect">
            <a:avLst/>
          </a:prstGeom>
        </p:spPr>
      </p:pic>
      <p:pic>
        <p:nvPicPr>
          <p:cNvPr id="8" name="CP 164 anstimmen">
            <a:hlinkClick r:id="" action="ppaction://media"/>
            <a:extLst>
              <a:ext uri="{FF2B5EF4-FFF2-40B4-BE49-F238E27FC236}">
                <a16:creationId xmlns:a16="http://schemas.microsoft.com/office/drawing/2014/main" id="{5E6D310F-F2D8-45C1-9F7B-58361E8216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1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69261" y="4623895"/>
            <a:ext cx="609600" cy="6096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36EB0072-0733-48C0-865D-55A7765C3325}"/>
              </a:ext>
            </a:extLst>
          </p:cNvPr>
          <p:cNvCxnSpPr/>
          <p:nvPr/>
        </p:nvCxnSpPr>
        <p:spPr>
          <a:xfrm>
            <a:off x="1410878" y="2126328"/>
            <a:ext cx="0" cy="5747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6DA7CA6B-E609-4D33-84B2-91773E46BCF9}"/>
              </a:ext>
            </a:extLst>
          </p:cNvPr>
          <p:cNvSpPr txBox="1"/>
          <p:nvPr/>
        </p:nvSpPr>
        <p:spPr>
          <a:xfrm>
            <a:off x="1514572" y="2075157"/>
            <a:ext cx="2699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zweitletztes Be = do = B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EFEADF0-64D1-4F88-881A-6548D372D961}"/>
              </a:ext>
            </a:extLst>
          </p:cNvPr>
          <p:cNvSpPr txBox="1"/>
          <p:nvPr/>
        </p:nvSpPr>
        <p:spPr>
          <a:xfrm>
            <a:off x="1357459" y="1412254"/>
            <a:ext cx="3808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p. 391, Trompetenschall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A1A9F05-C774-4638-9CF7-D538661022EC}"/>
              </a:ext>
            </a:extLst>
          </p:cNvPr>
          <p:cNvSpPr txBox="1"/>
          <p:nvPr/>
        </p:nvSpPr>
        <p:spPr>
          <a:xfrm>
            <a:off x="1914089" y="2550613"/>
            <a:ext cx="230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do      mi         so       do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A87D25A-04D3-4945-A7A4-736EEF1B644D}"/>
              </a:ext>
            </a:extLst>
          </p:cNvPr>
          <p:cNvSpPr/>
          <p:nvPr/>
        </p:nvSpPr>
        <p:spPr>
          <a:xfrm>
            <a:off x="3130003" y="2889166"/>
            <a:ext cx="942376" cy="5398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1AB7CAC-E9B8-4885-A83B-546C1C1E91D8}"/>
              </a:ext>
            </a:extLst>
          </p:cNvPr>
          <p:cNvSpPr/>
          <p:nvPr/>
        </p:nvSpPr>
        <p:spPr>
          <a:xfrm>
            <a:off x="1642139" y="4333184"/>
            <a:ext cx="942376" cy="5398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E9870DB4-129D-4EAC-AF37-92A4F84030D7}"/>
              </a:ext>
            </a:extLst>
          </p:cNvPr>
          <p:cNvCxnSpPr>
            <a:cxnSpLocks/>
          </p:cNvCxnSpPr>
          <p:nvPr/>
        </p:nvCxnSpPr>
        <p:spPr>
          <a:xfrm flipH="1">
            <a:off x="2234153" y="3428999"/>
            <a:ext cx="1302851" cy="9041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2B9BE8E2-CE7B-473F-B7A3-9F9FFD19A82E}"/>
              </a:ext>
            </a:extLst>
          </p:cNvPr>
          <p:cNvSpPr txBox="1"/>
          <p:nvPr/>
        </p:nvSpPr>
        <p:spPr>
          <a:xfrm>
            <a:off x="5550860" y="2502767"/>
            <a:ext cx="2601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Vom tiefsten Ton aus den Dreiklang singen/summen,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0483D23-C145-41E9-8470-C6166900C598}"/>
              </a:ext>
            </a:extLst>
          </p:cNvPr>
          <p:cNvSpPr txBox="1"/>
          <p:nvPr/>
        </p:nvSpPr>
        <p:spPr>
          <a:xfrm>
            <a:off x="5714035" y="3646004"/>
            <a:ext cx="3073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den Sprung </a:t>
            </a:r>
            <a:r>
              <a:rPr lang="de-DE" sz="1600" i="1" dirty="0"/>
              <a:t>so-do</a:t>
            </a:r>
            <a:r>
              <a:rPr lang="de-DE" sz="1600" dirty="0"/>
              <a:t> als Melodieanfang übernehmen.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97DD997-9E63-4A9A-B291-D50A7E14E4B1}"/>
              </a:ext>
            </a:extLst>
          </p:cNvPr>
          <p:cNvSpPr/>
          <p:nvPr/>
        </p:nvSpPr>
        <p:spPr>
          <a:xfrm>
            <a:off x="6717601" y="3646004"/>
            <a:ext cx="635306" cy="3941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A154741-43C7-4EBC-B251-25EA9E5F7C66}"/>
              </a:ext>
            </a:extLst>
          </p:cNvPr>
          <p:cNvSpPr/>
          <p:nvPr/>
        </p:nvSpPr>
        <p:spPr>
          <a:xfrm>
            <a:off x="8310376" y="642605"/>
            <a:ext cx="1063685" cy="72454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BF43912-3EAB-4723-82DF-290AE282A9DE}"/>
              </a:ext>
            </a:extLst>
          </p:cNvPr>
          <p:cNvSpPr txBox="1"/>
          <p:nvPr/>
        </p:nvSpPr>
        <p:spPr>
          <a:xfrm>
            <a:off x="2443274" y="5575880"/>
            <a:ext cx="4807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Tipp: Es empfiehlt sich generell, nicht nur den Anfangston, sondern die ersten zwei bis drei Töne zu suchen, bevor man </a:t>
            </a:r>
            <a:r>
              <a:rPr lang="de-DE" sz="1600" dirty="0" err="1"/>
              <a:t>ancantet</a:t>
            </a:r>
            <a:r>
              <a:rPr lang="de-DE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518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3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63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  <p:bldP spid="11" grpId="0"/>
      <p:bldP spid="13" grpId="0"/>
      <p:bldP spid="14" grpId="0" animBg="1"/>
      <p:bldP spid="15" grpId="0" animBg="1"/>
      <p:bldP spid="4" grpId="0"/>
      <p:bldP spid="17" grpId="0"/>
      <p:bldP spid="18" grpId="0" animBg="1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Microsoft Office PowerPoint</Application>
  <PresentationFormat>Breitbild</PresentationFormat>
  <Paragraphs>62</Paragraphs>
  <Slides>10</Slides>
  <Notes>0</Notes>
  <HiddenSlides>0</HiddenSlides>
  <MMClips>17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Berner Singstudenten</vt:lpstr>
      <vt:lpstr>Melodien mit Beginn in der Mittellage  </vt:lpstr>
      <vt:lpstr>Beginn in der Mittellage, so – mi (kleine Terz)</vt:lpstr>
      <vt:lpstr>Beginn in der Mittellage, so – mi (kleine Terz)</vt:lpstr>
      <vt:lpstr>Beginn in der Mittellage, so – mi (kleine Terz)</vt:lpstr>
      <vt:lpstr>Beginn in der Mittellage, schrittweise  so-fa-mi</vt:lpstr>
      <vt:lpstr>PowerPoint-Präsentation</vt:lpstr>
      <vt:lpstr>Beginn in der Mittellage, Auftaktsprung  so-do</vt:lpstr>
      <vt:lpstr>Beginn in der Mittellage, Auftaktsprung  so-do</vt:lpstr>
      <vt:lpstr>Beginn in der Mittellage, Auftaktsprung  so-do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Berner Singstudenten</dc:title>
  <dc:creator>Andreas</dc:creator>
  <cp:lastModifiedBy>Andreas</cp:lastModifiedBy>
  <cp:revision>85</cp:revision>
  <dcterms:created xsi:type="dcterms:W3CDTF">2020-04-15T06:25:02Z</dcterms:created>
  <dcterms:modified xsi:type="dcterms:W3CDTF">2020-04-16T09:58:35Z</dcterms:modified>
</cp:coreProperties>
</file>