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AF47E4-86FF-4164-9F89-889A2723A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587EBFA-5678-43DA-9345-D73004F46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747743-25B3-4A91-B0E3-9CCEFFBEA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29AF-6012-497D-B07E-AC7486AAD54F}" type="datetimeFigureOut">
              <a:rPr lang="de-DE" smtClean="0"/>
              <a:t>13.04.2020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010933-AD96-4CEC-9234-E6B1411A4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FD4DEC-7A19-4177-BFF1-8DBCFB282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604B-4F5B-490D-AE85-CD0A5CD56F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2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C2571-F299-4E55-8D63-603B0A043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6975AC9-C1E6-41C5-8AD0-AE89485ED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7456D7-A554-454A-B103-A3F7450F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29AF-6012-497D-B07E-AC7486AAD54F}" type="datetimeFigureOut">
              <a:rPr lang="de-DE" smtClean="0"/>
              <a:t>13.04.2020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678A04-00FA-4655-9499-E8F951BC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B3CFE8-A88A-4D84-811C-744521FB3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604B-4F5B-490D-AE85-CD0A5CD56F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84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B4E0A4C-EDED-43EC-983E-D6B3F487BC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1E42D4B-8F68-4CDC-B886-F223E024B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F532D8-96C8-49D8-AA96-46D400E6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29AF-6012-497D-B07E-AC7486AAD54F}" type="datetimeFigureOut">
              <a:rPr lang="de-DE" smtClean="0"/>
              <a:t>13.04.2020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A90812-B8AB-4B05-B6C9-CDF6A01D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726DF7-5B05-4920-858D-78AFB6DC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604B-4F5B-490D-AE85-CD0A5CD56F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922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31274-A68E-453D-94AF-9B721D81B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B48E62-98C0-462D-A1C9-D1D7BA056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312E88-9B4E-46F1-8219-1FE271082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29AF-6012-497D-B07E-AC7486AAD54F}" type="datetimeFigureOut">
              <a:rPr lang="de-DE" smtClean="0"/>
              <a:t>13.04.2020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77A8B7-7F0F-4ACC-A58C-04A1418D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4B04BD-61DC-4FBE-8B93-8197B43C8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604B-4F5B-490D-AE85-CD0A5CD56F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99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0ACF6-61A5-4774-92B8-698C7C6F9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4689F3-F010-4018-AD9B-BEB8ACEEB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267710-FBCB-4240-A0BA-5FFFD434E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29AF-6012-497D-B07E-AC7486AAD54F}" type="datetimeFigureOut">
              <a:rPr lang="de-DE" smtClean="0"/>
              <a:t>13.04.2020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BDA7D9-973C-466D-AB14-265E982AA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749C83-4070-4EC4-8EBD-22DC072D0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604B-4F5B-490D-AE85-CD0A5CD56F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29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CAD7E-1FBB-4BDB-A6E8-6BF4F4559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87ABE3-F699-45A4-B0E5-D6F96CE5B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C849BDA-2976-45EF-9412-5704EC955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FBACBE-85CD-469B-8926-1C3EA3090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29AF-6012-497D-B07E-AC7486AAD54F}" type="datetimeFigureOut">
              <a:rPr lang="de-DE" smtClean="0"/>
              <a:t>13.04.2020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BB4D57-02E6-44B7-B68D-7771D9082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443AB8-E434-4395-952B-41C9397D1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604B-4F5B-490D-AE85-CD0A5CD56F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36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AAD554-AD68-4D06-87F8-48148AF21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32DE52-7382-478E-B7BE-CF8621675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6B84811-D766-4923-A8F3-613BA75CC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8EFAAF1-1BCC-4B45-A089-386DD79CD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A7CB1E9-B260-4756-BCE7-32110A46B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7A01E0A-A990-42F6-96F7-38BFFB56E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29AF-6012-497D-B07E-AC7486AAD54F}" type="datetimeFigureOut">
              <a:rPr lang="de-DE" smtClean="0"/>
              <a:t>13.04.2020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A5A982-D538-4AB7-A114-E0806A8D3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5610E04-DEA7-413F-85EA-DD5CB48CF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604B-4F5B-490D-AE85-CD0A5CD56F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94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43DD1-EF49-4813-B44B-6B49B24AD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78CB71-8E3A-4DAE-8B3F-FB02A008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29AF-6012-497D-B07E-AC7486AAD54F}" type="datetimeFigureOut">
              <a:rPr lang="de-DE" smtClean="0"/>
              <a:t>13.04.2020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E725CD-1210-4461-967B-FE0B105D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5D7090-DCA9-4400-9A7A-33E6A74D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604B-4F5B-490D-AE85-CD0A5CD56F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97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6ED107A-4D6E-41E0-B947-823B6EC9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29AF-6012-497D-B07E-AC7486AAD54F}" type="datetimeFigureOut">
              <a:rPr lang="de-DE" smtClean="0"/>
              <a:t>13.04.2020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D15CDD4-8580-4B4D-90E0-023DBABFC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841D0C-F5C3-431F-90C1-3D423DC7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604B-4F5B-490D-AE85-CD0A5CD56F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06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6C586-8440-45DF-B3A0-2C9C97C74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13073E-47EA-4EC3-8436-AA1225705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FDCB91B-BEF5-490A-AF8F-421B43D39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84EE97-0A4F-4271-AC8F-C78ECA5E8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29AF-6012-497D-B07E-AC7486AAD54F}" type="datetimeFigureOut">
              <a:rPr lang="de-DE" smtClean="0"/>
              <a:t>13.04.2020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D2E285-FCC0-460D-BEA3-2B470F7D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E16DAB-1977-4CB6-ADC9-D79F7AF77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604B-4F5B-490D-AE85-CD0A5CD56F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92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CF3418-6325-4700-8F3B-3E1025A82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709222A-61FD-4145-81B9-8F6F9AE11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B34A9AD-2169-4F43-98BA-CBF3CC211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6D16623-CC52-403F-815C-3FBF0D996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29AF-6012-497D-B07E-AC7486AAD54F}" type="datetimeFigureOut">
              <a:rPr lang="de-DE" smtClean="0"/>
              <a:t>13.04.2020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B1CF6B-39AD-4F79-8BFD-9078A77E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443BEB3-818B-488D-9E47-68501C0D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604B-4F5B-490D-AE85-CD0A5CD56F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30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7328A39-8D24-4CD8-80A8-69C0FDF1C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400F05-C925-4521-8DFE-25541BD9E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82BC0A-47F4-4FF0-94AC-699DF2A41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429AF-6012-497D-B07E-AC7486AAD54F}" type="datetimeFigureOut">
              <a:rPr lang="de-DE" smtClean="0"/>
              <a:t>13.04.2020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2572AD-53A4-4B3B-AA9B-07310946E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BF4D35-5588-4408-8C88-A006083A4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3604B-4F5B-490D-AE85-CD0A5CD56F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87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microsoft.com/office/2007/relationships/media" Target="../media/media2.mp3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6.png"/><Relationship Id="rId5" Type="http://schemas.microsoft.com/office/2007/relationships/media" Target="../media/media3.mp3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image" Target="../media/image10.jpeg"/><Relationship Id="rId3" Type="http://schemas.microsoft.com/office/2007/relationships/media" Target="../media/media5.mp3"/><Relationship Id="rId7" Type="http://schemas.microsoft.com/office/2007/relationships/media" Target="../media/media7.mp3"/><Relationship Id="rId12" Type="http://schemas.openxmlformats.org/officeDocument/2006/relationships/image" Target="../media/image9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8.jpeg"/><Relationship Id="rId5" Type="http://schemas.microsoft.com/office/2007/relationships/media" Target="../media/media6.mp3"/><Relationship Id="rId10" Type="http://schemas.openxmlformats.org/officeDocument/2006/relationships/image" Target="../media/image7.jpeg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media" Target="../media/media9.mp3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openxmlformats.org/officeDocument/2006/relationships/image" Target="../media/image6.png"/><Relationship Id="rId5" Type="http://schemas.microsoft.com/office/2007/relationships/media" Target="../media/media10.mp3"/><Relationship Id="rId10" Type="http://schemas.openxmlformats.org/officeDocument/2006/relationships/image" Target="../media/image13.jpeg"/><Relationship Id="rId4" Type="http://schemas.openxmlformats.org/officeDocument/2006/relationships/audio" Target="../media/media9.mp3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p3"/><Relationship Id="rId13" Type="http://schemas.openxmlformats.org/officeDocument/2006/relationships/image" Target="../media/image6.png"/><Relationship Id="rId3" Type="http://schemas.microsoft.com/office/2007/relationships/media" Target="../media/media12.mp3"/><Relationship Id="rId7" Type="http://schemas.microsoft.com/office/2007/relationships/media" Target="../media/media14.mp3"/><Relationship Id="rId12" Type="http://schemas.openxmlformats.org/officeDocument/2006/relationships/image" Target="../media/image16.jpe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audio" Target="../media/media13.mp3"/><Relationship Id="rId11" Type="http://schemas.openxmlformats.org/officeDocument/2006/relationships/image" Target="../media/image15.jpeg"/><Relationship Id="rId5" Type="http://schemas.microsoft.com/office/2007/relationships/media" Target="../media/media13.mp3"/><Relationship Id="rId10" Type="http://schemas.openxmlformats.org/officeDocument/2006/relationships/image" Target="../media/image14.jpeg"/><Relationship Id="rId4" Type="http://schemas.openxmlformats.org/officeDocument/2006/relationships/audio" Target="../media/media12.mp3"/><Relationship Id="rId9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media" Target="../media/media16.mp3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audio" Target="../media/media17.mp3"/><Relationship Id="rId11" Type="http://schemas.openxmlformats.org/officeDocument/2006/relationships/image" Target="../media/image6.png"/><Relationship Id="rId5" Type="http://schemas.microsoft.com/office/2007/relationships/media" Target="../media/media17.mp3"/><Relationship Id="rId10" Type="http://schemas.openxmlformats.org/officeDocument/2006/relationships/image" Target="../media/image19.jpeg"/><Relationship Id="rId4" Type="http://schemas.openxmlformats.org/officeDocument/2006/relationships/audio" Target="../media/media16.mp3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D56C9-E9B9-41C7-BF57-95FCAF00E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8675" y="890478"/>
            <a:ext cx="7019925" cy="849312"/>
          </a:xfrm>
        </p:spPr>
        <p:txBody>
          <a:bodyPr>
            <a:normAutofit fontScale="90000"/>
          </a:bodyPr>
          <a:lstStyle/>
          <a:p>
            <a:r>
              <a:rPr lang="de-DE" dirty="0"/>
              <a:t>Berner Singstudenten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27C8AA-468E-4900-A568-60F009CD3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92" y="3815797"/>
            <a:ext cx="5398008" cy="2018946"/>
          </a:xfrm>
        </p:spPr>
        <p:txBody>
          <a:bodyPr>
            <a:normAutofit/>
          </a:bodyPr>
          <a:lstStyle/>
          <a:p>
            <a:r>
              <a:rPr lang="de-DE" sz="3200" dirty="0"/>
              <a:t>Einführung in Musiklehre</a:t>
            </a:r>
            <a:br>
              <a:rPr lang="de-DE" sz="3200" dirty="0"/>
            </a:br>
            <a:r>
              <a:rPr lang="de-DE" sz="3200" dirty="0"/>
              <a:t>und Notenkenntnis</a:t>
            </a:r>
          </a:p>
          <a:p>
            <a:r>
              <a:rPr lang="de-DE" sz="3200" dirty="0"/>
              <a:t>Einheit 8: </a:t>
            </a:r>
            <a:br>
              <a:rPr lang="de-DE" sz="3200" dirty="0"/>
            </a:br>
            <a:r>
              <a:rPr lang="de-DE" sz="3200" dirty="0"/>
              <a:t>anstimmen (I)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D856E1-5C50-4042-9889-D60150C15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0000">
            <a:off x="599288" y="2877386"/>
            <a:ext cx="10724159" cy="597740"/>
          </a:xfrm>
          <a:prstGeom prst="rect">
            <a:avLst/>
          </a:prstGeom>
        </p:spPr>
      </p:pic>
      <p:pic>
        <p:nvPicPr>
          <p:cNvPr id="11" name="Grafik 1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DBA99F7-CD3B-4ED2-9E14-5CBDFD4DD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1739790"/>
            <a:ext cx="1758085" cy="221388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21AD265-4816-4452-BBFA-36528E612A53}"/>
              </a:ext>
            </a:extLst>
          </p:cNvPr>
          <p:cNvSpPr txBox="1"/>
          <p:nvPr/>
        </p:nvSpPr>
        <p:spPr>
          <a:xfrm>
            <a:off x="7094650" y="5189539"/>
            <a:ext cx="421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Andreas Marti, März/April 2020</a:t>
            </a:r>
          </a:p>
        </p:txBody>
      </p:sp>
    </p:spTree>
    <p:extLst>
      <p:ext uri="{BB962C8B-B14F-4D97-AF65-F5344CB8AC3E}">
        <p14:creationId xmlns:p14="http://schemas.microsoft.com/office/powerpoint/2010/main" val="170568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47ABE-859D-4D9D-8F05-9B4CD100F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richtig anstimmen – wie geht das?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735701-204A-4ADC-AB7C-E755A0B9C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70623" cy="4351338"/>
          </a:xfrm>
        </p:spPr>
        <p:txBody>
          <a:bodyPr>
            <a:noAutofit/>
          </a:bodyPr>
          <a:lstStyle/>
          <a:p>
            <a:r>
              <a:rPr lang="de-DE" sz="2400" dirty="0"/>
              <a:t>Was vermieden werden soll: „Cantus steht! – Cantus fällt!“ (oder  „… steigt!“)</a:t>
            </a:r>
          </a:p>
          <a:p>
            <a:r>
              <a:rPr lang="de-DE" sz="2400" dirty="0"/>
              <a:t>Hier geht es zunächst um einstimmige </a:t>
            </a:r>
            <a:r>
              <a:rPr lang="de-DE" sz="2400" dirty="0" err="1"/>
              <a:t>Canten</a:t>
            </a:r>
            <a:r>
              <a:rPr lang="de-DE" sz="2400" dirty="0"/>
              <a:t> für den </a:t>
            </a:r>
            <a:r>
              <a:rPr lang="de-DE" sz="2400" dirty="0" err="1"/>
              <a:t>Commers</a:t>
            </a:r>
            <a:r>
              <a:rPr lang="de-DE" sz="2400" dirty="0"/>
              <a:t>, durchexerziert an den bekanntesten. </a:t>
            </a:r>
          </a:p>
          <a:p>
            <a:r>
              <a:rPr lang="de-DE" sz="2400" dirty="0"/>
              <a:t>Grundsatz: die Tonlage immer von unten her suchen.</a:t>
            </a:r>
          </a:p>
          <a:p>
            <a:r>
              <a:rPr lang="de-DE" sz="2400" dirty="0"/>
              <a:t>Jeder sollte ungefähr wissen, wo der untere Rand seines bequem zu singenden Tonumfangs ist. Tenöre korrigieren zum Starten etwas nach unten, Bässe nach oben.</a:t>
            </a:r>
          </a:p>
          <a:p>
            <a:r>
              <a:rPr lang="de-DE" sz="2400" dirty="0"/>
              <a:t>Empfehlung: das Anstimmen nach Noten versuchen und dann mit dem Audio kontrollieren. Wenn nichts Anderes angegeben ist, geben die Audios die notierte </a:t>
            </a:r>
            <a:r>
              <a:rPr lang="de-DE" sz="2400"/>
              <a:t>Tonhöhe wieder.</a:t>
            </a:r>
            <a:endParaRPr lang="de-DE" sz="2400" dirty="0"/>
          </a:p>
          <a:p>
            <a:r>
              <a:rPr lang="de-DE" sz="2400" dirty="0"/>
              <a:t>Danach frei anstimmen, die Melodie durchsingen und prüfen, ob sie weder zu hoch noch zu tief ist.</a:t>
            </a:r>
          </a:p>
        </p:txBody>
      </p:sp>
    </p:spTree>
    <p:extLst>
      <p:ext uri="{BB962C8B-B14F-4D97-AF65-F5344CB8AC3E}">
        <p14:creationId xmlns:p14="http://schemas.microsoft.com/office/powerpoint/2010/main" val="273345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9A5940-1C09-4C17-A23D-74120FB08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9766" cy="1325563"/>
          </a:xfrm>
        </p:spPr>
        <p:txBody>
          <a:bodyPr>
            <a:normAutofit/>
          </a:bodyPr>
          <a:lstStyle/>
          <a:p>
            <a:r>
              <a:rPr lang="de-DE" sz="3600" dirty="0" err="1"/>
              <a:t>Canten</a:t>
            </a:r>
            <a:r>
              <a:rPr lang="de-DE" sz="3600" dirty="0"/>
              <a:t> mit Beginn am unteren Rand des Tonumfangs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E00ABE3-236D-46E8-91F6-2CDC8F194F32}"/>
              </a:ext>
            </a:extLst>
          </p:cNvPr>
          <p:cNvSpPr txBox="1"/>
          <p:nvPr/>
        </p:nvSpPr>
        <p:spPr>
          <a:xfrm>
            <a:off x="838200" y="1516516"/>
            <a:ext cx="9936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 typischer Melodiebeginn ist der Quartsprung </a:t>
            </a:r>
            <a:r>
              <a:rPr lang="de-DE" i="1" dirty="0"/>
              <a:t>so-do</a:t>
            </a:r>
            <a:r>
              <a:rPr lang="de-DE" dirty="0"/>
              <a:t>, manchmal kommt die große Sexte </a:t>
            </a:r>
            <a:r>
              <a:rPr lang="de-DE" i="1" dirty="0"/>
              <a:t>so-mi</a:t>
            </a:r>
            <a:r>
              <a:rPr lang="de-DE" dirty="0"/>
              <a:t> vor. Wenn  </a:t>
            </a:r>
            <a:r>
              <a:rPr lang="de-DE" i="1" dirty="0"/>
              <a:t>so</a:t>
            </a:r>
            <a:r>
              <a:rPr lang="de-DE" dirty="0"/>
              <a:t> der tiefste Ton der Melodie ist, kann in der Regel direkt auf dem unteren </a:t>
            </a:r>
            <a:r>
              <a:rPr lang="de-DE" dirty="0" err="1"/>
              <a:t>Randton</a:t>
            </a:r>
            <a:r>
              <a:rPr lang="de-DE" dirty="0"/>
              <a:t> der eigenen Stimme begonnen werden. Je nach Gesamtumfang der Melodie besteht mehr oder weniger Flexibilität.</a:t>
            </a:r>
          </a:p>
        </p:txBody>
      </p:sp>
      <p:pic>
        <p:nvPicPr>
          <p:cNvPr id="5" name="Grafik 4" descr="Ein Bild, das Vogel enthält.&#10;&#10;Automatisch generierte Beschreibung">
            <a:extLst>
              <a:ext uri="{FF2B5EF4-FFF2-40B4-BE49-F238E27FC236}">
                <a16:creationId xmlns:a16="http://schemas.microsoft.com/office/drawing/2014/main" id="{4A71744F-756D-4E26-AAF8-D9A779F1ADB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t="8000" r="39044" b="84000"/>
          <a:stretch/>
        </p:blipFill>
        <p:spPr>
          <a:xfrm>
            <a:off x="975360" y="2842078"/>
            <a:ext cx="3254655" cy="740228"/>
          </a:xfrm>
          <a:prstGeom prst="rect">
            <a:avLst/>
          </a:prstGeom>
        </p:spPr>
      </p:pic>
      <p:pic>
        <p:nvPicPr>
          <p:cNvPr id="7" name="Grafik 6" descr="Ein Bild, das Vogel enthält.&#10;&#10;Automatisch generierte Beschreibung">
            <a:extLst>
              <a:ext uri="{FF2B5EF4-FFF2-40B4-BE49-F238E27FC236}">
                <a16:creationId xmlns:a16="http://schemas.microsoft.com/office/drawing/2014/main" id="{B890016B-B9D4-43D5-A099-164CA7B9A40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t="8127" r="30421" b="82603"/>
          <a:stretch/>
        </p:blipFill>
        <p:spPr>
          <a:xfrm>
            <a:off x="914399" y="3980867"/>
            <a:ext cx="3837017" cy="84368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2F73414-03F6-4094-B160-1A46F104324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4" t="7873" r="33475" b="82476"/>
          <a:stretch/>
        </p:blipFill>
        <p:spPr>
          <a:xfrm>
            <a:off x="975359" y="5100138"/>
            <a:ext cx="3485727" cy="84368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E744A56-0FB4-42B1-8B07-C079FC170B39}"/>
              </a:ext>
            </a:extLst>
          </p:cNvPr>
          <p:cNvSpPr txBox="1"/>
          <p:nvPr/>
        </p:nvSpPr>
        <p:spPr>
          <a:xfrm>
            <a:off x="975360" y="2635133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p. 371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FCBB5E7-F9CF-4B3B-8C70-9CD2163B4EEA}"/>
              </a:ext>
            </a:extLst>
          </p:cNvPr>
          <p:cNvSpPr txBox="1"/>
          <p:nvPr/>
        </p:nvSpPr>
        <p:spPr>
          <a:xfrm>
            <a:off x="975360" y="3785580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p. 337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D0D2BC8-4CA0-40EC-B847-393DDD98183B}"/>
              </a:ext>
            </a:extLst>
          </p:cNvPr>
          <p:cNvSpPr txBox="1"/>
          <p:nvPr/>
        </p:nvSpPr>
        <p:spPr>
          <a:xfrm>
            <a:off x="975360" y="4916382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p. 356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8E40210-7AA6-440F-8609-A7B76D8BA4C2}"/>
              </a:ext>
            </a:extLst>
          </p:cNvPr>
          <p:cNvSpPr txBox="1"/>
          <p:nvPr/>
        </p:nvSpPr>
        <p:spPr>
          <a:xfrm>
            <a:off x="4751416" y="2893028"/>
            <a:ext cx="3642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Tonumfang eine Oktave; kann auch etwas höher oder tiefer angestimmt werden.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B84FE3A-E301-44F7-89C9-ABBF7CF45A78}"/>
              </a:ext>
            </a:extLst>
          </p:cNvPr>
          <p:cNvSpPr txBox="1"/>
          <p:nvPr/>
        </p:nvSpPr>
        <p:spPr>
          <a:xfrm>
            <a:off x="4751415" y="4070537"/>
            <a:ext cx="392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Tonumfang eine Oktave + 1 Ton (None); kann auch etwas  tiefer angestimmt werden.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AADFBB0-FE89-46BF-8C77-6B87F9E7963D}"/>
              </a:ext>
            </a:extLst>
          </p:cNvPr>
          <p:cNvSpPr txBox="1"/>
          <p:nvPr/>
        </p:nvSpPr>
        <p:spPr>
          <a:xfrm>
            <a:off x="4690456" y="5191724"/>
            <a:ext cx="3642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Großer Tonumfang: eine Oktave + 1 Quarte (Undezime); wird mit Vorteil etwas tiefer angestimmt.</a:t>
            </a:r>
          </a:p>
        </p:txBody>
      </p:sp>
      <p:pic>
        <p:nvPicPr>
          <p:cNvPr id="4" name="CP 148 anstimmen">
            <a:hlinkClick r:id="" action="ppaction://media"/>
            <a:extLst>
              <a:ext uri="{FF2B5EF4-FFF2-40B4-BE49-F238E27FC236}">
                <a16:creationId xmlns:a16="http://schemas.microsoft.com/office/drawing/2014/main" id="{E602666F-30EB-464B-AD27-97609A3369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01349" y="2892152"/>
            <a:ext cx="609600" cy="609600"/>
          </a:xfrm>
          <a:prstGeom prst="rect">
            <a:avLst/>
          </a:prstGeom>
        </p:spPr>
      </p:pic>
      <p:pic>
        <p:nvPicPr>
          <p:cNvPr id="6" name="CP 120 anstimmen">
            <a:hlinkClick r:id="" action="ppaction://media"/>
            <a:extLst>
              <a:ext uri="{FF2B5EF4-FFF2-40B4-BE49-F238E27FC236}">
                <a16:creationId xmlns:a16="http://schemas.microsoft.com/office/drawing/2014/main" id="{7E7B35DB-81B9-4664-9633-84459F815C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58895" y="4023000"/>
            <a:ext cx="609600" cy="609600"/>
          </a:xfrm>
          <a:prstGeom prst="rect">
            <a:avLst/>
          </a:prstGeom>
        </p:spPr>
      </p:pic>
      <p:pic>
        <p:nvPicPr>
          <p:cNvPr id="8" name="CP 135 anstimmen">
            <a:hlinkClick r:id="" action="ppaction://media"/>
            <a:extLst>
              <a:ext uri="{FF2B5EF4-FFF2-40B4-BE49-F238E27FC236}">
                <a16:creationId xmlns:a16="http://schemas.microsoft.com/office/drawing/2014/main" id="{A9A72587-366F-43C9-BC24-9CD2C714231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01349" y="5183387"/>
            <a:ext cx="609600" cy="6096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5AABDD6-54E3-4637-93EA-B8B3A807905A}"/>
              </a:ext>
            </a:extLst>
          </p:cNvPr>
          <p:cNvSpPr txBox="1"/>
          <p:nvPr/>
        </p:nvSpPr>
        <p:spPr>
          <a:xfrm>
            <a:off x="1584959" y="3595372"/>
            <a:ext cx="957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   do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91A40E7-92E2-4446-B868-2A5B4894C669}"/>
              </a:ext>
            </a:extLst>
          </p:cNvPr>
          <p:cNvSpPr/>
          <p:nvPr/>
        </p:nvSpPr>
        <p:spPr>
          <a:xfrm>
            <a:off x="5493503" y="1619363"/>
            <a:ext cx="602497" cy="226354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50718B2-7ECE-4F51-9D29-67FD80FE299F}"/>
              </a:ext>
            </a:extLst>
          </p:cNvPr>
          <p:cNvSpPr/>
          <p:nvPr/>
        </p:nvSpPr>
        <p:spPr>
          <a:xfrm>
            <a:off x="1603752" y="3674139"/>
            <a:ext cx="748923" cy="260812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97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0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4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1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848B6920-AE19-4BF8-844E-A58D92582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8246"/>
          </a:xfrm>
        </p:spPr>
        <p:txBody>
          <a:bodyPr>
            <a:normAutofit/>
          </a:bodyPr>
          <a:lstStyle/>
          <a:p>
            <a:r>
              <a:rPr lang="de-DE" sz="3600" dirty="0" err="1"/>
              <a:t>Canten</a:t>
            </a:r>
            <a:r>
              <a:rPr lang="de-DE" sz="3600" dirty="0"/>
              <a:t> mit Beginn am unteren Rand des Tonumfangs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F609E74-CFDA-47B2-B3C3-43B8F0E437B8}"/>
              </a:ext>
            </a:extLst>
          </p:cNvPr>
          <p:cNvSpPr txBox="1"/>
          <p:nvPr/>
        </p:nvSpPr>
        <p:spPr>
          <a:xfrm>
            <a:off x="838200" y="1393372"/>
            <a:ext cx="9638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 unserem Repertoire ist der Melodiebeginn mit der großen Sexte </a:t>
            </a:r>
            <a:r>
              <a:rPr lang="de-DE" i="1" dirty="0"/>
              <a:t>so-mi </a:t>
            </a:r>
            <a:r>
              <a:rPr lang="de-DE" dirty="0"/>
              <a:t>relativ häufig. Oft ist der Tonumfang eher groß, daher soll nicht zu hoch angestimmt werden.</a:t>
            </a:r>
          </a:p>
        </p:txBody>
      </p:sp>
      <p:pic>
        <p:nvPicPr>
          <p:cNvPr id="6" name="Grafik 5" descr="Ein Bild, das Vogel enthält.&#10;&#10;Automatisch generierte Beschreibung">
            <a:extLst>
              <a:ext uri="{FF2B5EF4-FFF2-40B4-BE49-F238E27FC236}">
                <a16:creationId xmlns:a16="http://schemas.microsoft.com/office/drawing/2014/main" id="{718DA345-5FED-4A54-B9F9-C9564C0A144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 t="8254" r="41019" b="83238"/>
          <a:stretch/>
        </p:blipFill>
        <p:spPr>
          <a:xfrm>
            <a:off x="905691" y="2333896"/>
            <a:ext cx="3587933" cy="896984"/>
          </a:xfrm>
          <a:prstGeom prst="rect">
            <a:avLst/>
          </a:prstGeom>
        </p:spPr>
      </p:pic>
      <p:pic>
        <p:nvPicPr>
          <p:cNvPr id="8" name="Grafik 7" descr="Ein Bild, das Vogel enthält.&#10;&#10;Automatisch generierte Beschreibung">
            <a:extLst>
              <a:ext uri="{FF2B5EF4-FFF2-40B4-BE49-F238E27FC236}">
                <a16:creationId xmlns:a16="http://schemas.microsoft.com/office/drawing/2014/main" id="{91327C3C-C46F-4F34-9E97-88E20769596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t="8000" r="39403" b="83972"/>
          <a:stretch/>
        </p:blipFill>
        <p:spPr>
          <a:xfrm>
            <a:off x="905692" y="3300548"/>
            <a:ext cx="3418518" cy="76635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7D2D739-99F8-4BE8-8412-B7E7BE6C7E2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3" t="8254" r="39941" b="82857"/>
          <a:stretch/>
        </p:blipFill>
        <p:spPr>
          <a:xfrm>
            <a:off x="966652" y="4234264"/>
            <a:ext cx="3295630" cy="838889"/>
          </a:xfrm>
          <a:prstGeom prst="rect">
            <a:avLst/>
          </a:prstGeom>
        </p:spPr>
      </p:pic>
      <p:pic>
        <p:nvPicPr>
          <p:cNvPr id="12" name="Grafik 11" descr="Ein Bild, das Vogel enthält.&#10;&#10;Automatisch generierte Beschreibung">
            <a:extLst>
              <a:ext uri="{FF2B5EF4-FFF2-40B4-BE49-F238E27FC236}">
                <a16:creationId xmlns:a16="http://schemas.microsoft.com/office/drawing/2014/main" id="{7FA9E87A-CF6C-43DF-837F-FC14BBC00F6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4" t="8762" r="44072" b="82857"/>
          <a:stretch/>
        </p:blipFill>
        <p:spPr>
          <a:xfrm>
            <a:off x="1031965" y="5303519"/>
            <a:ext cx="3215735" cy="83888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E3958FA-1DF3-4F74-9E0E-E241D5874B4C}"/>
              </a:ext>
            </a:extLst>
          </p:cNvPr>
          <p:cNvSpPr txBox="1"/>
          <p:nvPr/>
        </p:nvSpPr>
        <p:spPr>
          <a:xfrm>
            <a:off x="1012371" y="3090464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p. 334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BDA97DE-C9A9-41CB-B3BB-F3CCE032B183}"/>
              </a:ext>
            </a:extLst>
          </p:cNvPr>
          <p:cNvSpPr txBox="1"/>
          <p:nvPr/>
        </p:nvSpPr>
        <p:spPr>
          <a:xfrm>
            <a:off x="1031965" y="2128302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p. 321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626672C-02CC-49B1-A299-F248A974577F}"/>
              </a:ext>
            </a:extLst>
          </p:cNvPr>
          <p:cNvSpPr txBox="1"/>
          <p:nvPr/>
        </p:nvSpPr>
        <p:spPr>
          <a:xfrm>
            <a:off x="1012371" y="4044345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p. 345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8DFF76B-AB10-41DE-AE28-B2452264AA0F}"/>
              </a:ext>
            </a:extLst>
          </p:cNvPr>
          <p:cNvSpPr txBox="1"/>
          <p:nvPr/>
        </p:nvSpPr>
        <p:spPr>
          <a:xfrm>
            <a:off x="1031965" y="5073153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p. 382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F56424E-4ABD-4E2E-9DF4-9AAE03554B9E}"/>
              </a:ext>
            </a:extLst>
          </p:cNvPr>
          <p:cNvSpPr txBox="1"/>
          <p:nvPr/>
        </p:nvSpPr>
        <p:spPr>
          <a:xfrm>
            <a:off x="1741713" y="3112590"/>
            <a:ext cx="105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     mi</a:t>
            </a:r>
          </a:p>
        </p:txBody>
      </p:sp>
      <p:pic>
        <p:nvPicPr>
          <p:cNvPr id="18" name="CP 107 anstimmen">
            <a:hlinkClick r:id="" action="ppaction://media"/>
            <a:extLst>
              <a:ext uri="{FF2B5EF4-FFF2-40B4-BE49-F238E27FC236}">
                <a16:creationId xmlns:a16="http://schemas.microsoft.com/office/drawing/2014/main" id="{4A24FC4D-2B0D-420C-B512-117B0B43D3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023566" y="2410766"/>
            <a:ext cx="609600" cy="609600"/>
          </a:xfrm>
          <a:prstGeom prst="rect">
            <a:avLst/>
          </a:prstGeom>
        </p:spPr>
      </p:pic>
      <p:pic>
        <p:nvPicPr>
          <p:cNvPr id="19" name="CP 118 anstimmen">
            <a:hlinkClick r:id="" action="ppaction://media"/>
            <a:extLst>
              <a:ext uri="{FF2B5EF4-FFF2-40B4-BE49-F238E27FC236}">
                <a16:creationId xmlns:a16="http://schemas.microsoft.com/office/drawing/2014/main" id="{8BE01E05-F3D0-4B0B-A754-9605EC6A1F5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945189" y="3353944"/>
            <a:ext cx="609600" cy="609600"/>
          </a:xfrm>
          <a:prstGeom prst="rect">
            <a:avLst/>
          </a:prstGeom>
        </p:spPr>
      </p:pic>
      <p:pic>
        <p:nvPicPr>
          <p:cNvPr id="20" name="CP 127 anstimmen">
            <a:hlinkClick r:id="" action="ppaction://media"/>
            <a:extLst>
              <a:ext uri="{FF2B5EF4-FFF2-40B4-BE49-F238E27FC236}">
                <a16:creationId xmlns:a16="http://schemas.microsoft.com/office/drawing/2014/main" id="{085A2DAD-039D-4891-948F-737E4260BE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953898" y="4334607"/>
            <a:ext cx="609600" cy="609600"/>
          </a:xfrm>
          <a:prstGeom prst="rect">
            <a:avLst/>
          </a:prstGeom>
        </p:spPr>
      </p:pic>
      <p:pic>
        <p:nvPicPr>
          <p:cNvPr id="21" name="CP 157 anstimmen">
            <a:hlinkClick r:id="" action="ppaction://media"/>
            <a:extLst>
              <a:ext uri="{FF2B5EF4-FFF2-40B4-BE49-F238E27FC236}">
                <a16:creationId xmlns:a16="http://schemas.microsoft.com/office/drawing/2014/main" id="{265F01F3-FF82-4FCA-8B9B-12C9514C118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962606" y="5303519"/>
            <a:ext cx="609600" cy="60960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B3C87113-4802-498D-AAB1-96C25E798A5B}"/>
              </a:ext>
            </a:extLst>
          </p:cNvPr>
          <p:cNvSpPr txBox="1"/>
          <p:nvPr/>
        </p:nvSpPr>
        <p:spPr>
          <a:xfrm>
            <a:off x="4969130" y="2333896"/>
            <a:ext cx="3642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Großer Tonumfang: eine Oktave + 1 Quarte (Undezime); wird mit Vorteil etwas tiefer angestimmt.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C6A601B-AC3A-42F4-A439-EF6CB9F3EA35}"/>
              </a:ext>
            </a:extLst>
          </p:cNvPr>
          <p:cNvSpPr txBox="1"/>
          <p:nvPr/>
        </p:nvSpPr>
        <p:spPr>
          <a:xfrm>
            <a:off x="4969130" y="3307863"/>
            <a:ext cx="3642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Großer Tonumfang: eine Oktave + 1 Quinte (Undezime); möglichst auf der notierten Tonhöhe anstimmen.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32D0CA0-F732-4EEE-9709-1B9A764B0BBF}"/>
              </a:ext>
            </a:extLst>
          </p:cNvPr>
          <p:cNvSpPr txBox="1"/>
          <p:nvPr/>
        </p:nvSpPr>
        <p:spPr>
          <a:xfrm>
            <a:off x="4969129" y="5328344"/>
            <a:ext cx="392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Tonumfang eine Oktave + 1 Ton (None); kann auch etwas  tiefer angestimmt werden.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C959CEE-585A-4AA3-B2FA-D22887B42EC5}"/>
              </a:ext>
            </a:extLst>
          </p:cNvPr>
          <p:cNvSpPr txBox="1"/>
          <p:nvPr/>
        </p:nvSpPr>
        <p:spPr>
          <a:xfrm>
            <a:off x="4969130" y="4235231"/>
            <a:ext cx="3642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Tonumfang eine Oktave + 1 Ton (None); möglichst auf der notierten Tonhöhe anstimmen, evtl. etwas tiefer.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453789E-8F0F-40A3-95E3-D673229EA19F}"/>
              </a:ext>
            </a:extLst>
          </p:cNvPr>
          <p:cNvSpPr/>
          <p:nvPr/>
        </p:nvSpPr>
        <p:spPr>
          <a:xfrm>
            <a:off x="7128564" y="1485794"/>
            <a:ext cx="602497" cy="226354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6EAD69F2-D775-495B-A28A-4ADE79134B95}"/>
              </a:ext>
            </a:extLst>
          </p:cNvPr>
          <p:cNvSpPr/>
          <p:nvPr/>
        </p:nvSpPr>
        <p:spPr>
          <a:xfrm flipV="1">
            <a:off x="1826392" y="3153975"/>
            <a:ext cx="784001" cy="266392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234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85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43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43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336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86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/>
      <p:bldP spid="23" grpId="0"/>
      <p:bldP spid="24" grpId="0"/>
      <p:bldP spid="27" grpId="0"/>
      <p:bldP spid="28" grpId="0"/>
      <p:bldP spid="22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Ein Bild, das Vogel enthält.&#10;&#10;Automatisch generierte Beschreibung">
            <a:extLst>
              <a:ext uri="{FF2B5EF4-FFF2-40B4-BE49-F238E27FC236}">
                <a16:creationId xmlns:a16="http://schemas.microsoft.com/office/drawing/2014/main" id="{FED0DD27-E022-49D5-A1A4-D7894B4050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8254" r="27547" b="83504"/>
          <a:stretch/>
        </p:blipFill>
        <p:spPr>
          <a:xfrm>
            <a:off x="841343" y="3654609"/>
            <a:ext cx="4504636" cy="82180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967DDD6-88D1-49A8-9D66-DE02EAE40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t="8508" r="41737" b="83504"/>
          <a:stretch/>
        </p:blipFill>
        <p:spPr>
          <a:xfrm>
            <a:off x="909350" y="2343241"/>
            <a:ext cx="3479770" cy="819785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848B6920-AE19-4BF8-844E-A58D92582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8246"/>
          </a:xfrm>
        </p:spPr>
        <p:txBody>
          <a:bodyPr>
            <a:normAutofit/>
          </a:bodyPr>
          <a:lstStyle/>
          <a:p>
            <a:r>
              <a:rPr lang="de-DE" sz="3600" dirty="0" err="1"/>
              <a:t>Canten</a:t>
            </a:r>
            <a:r>
              <a:rPr lang="de-DE" sz="3600" dirty="0"/>
              <a:t> mit Beginn am unteren Rand des Tonumfangs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F609E74-CFDA-47B2-B3C3-43B8F0E437B8}"/>
              </a:ext>
            </a:extLst>
          </p:cNvPr>
          <p:cNvSpPr txBox="1"/>
          <p:nvPr/>
        </p:nvSpPr>
        <p:spPr>
          <a:xfrm>
            <a:off x="838200" y="1129806"/>
            <a:ext cx="9638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Einige Melodien beginnen mit dem unteren Grundton do. In den folgenden Beispielen ist dies auch der tiefste Ton der Melodie, so dass man tief anstimmt. Beginn mit Dur-Dreiklang </a:t>
            </a:r>
            <a:r>
              <a:rPr lang="de-DE" i="1" dirty="0"/>
              <a:t>do-mi-so</a:t>
            </a:r>
            <a:r>
              <a:rPr lang="de-DE" dirty="0"/>
              <a:t> oder mit Tonleiter </a:t>
            </a:r>
            <a:r>
              <a:rPr lang="de-DE" i="1" dirty="0"/>
              <a:t>do-</a:t>
            </a:r>
            <a:r>
              <a:rPr lang="de-DE" i="1" dirty="0" err="1"/>
              <a:t>re</a:t>
            </a:r>
            <a:r>
              <a:rPr lang="de-DE" i="1" dirty="0"/>
              <a:t>-mi</a:t>
            </a:r>
            <a:r>
              <a:rPr lang="de-DE" dirty="0"/>
              <a:t>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E3958FA-1DF3-4F74-9E0E-E241D5874B4C}"/>
              </a:ext>
            </a:extLst>
          </p:cNvPr>
          <p:cNvSpPr txBox="1"/>
          <p:nvPr/>
        </p:nvSpPr>
        <p:spPr>
          <a:xfrm>
            <a:off x="1031965" y="3359172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p. 360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BDA97DE-C9A9-41CB-B3BB-F3CCE032B183}"/>
              </a:ext>
            </a:extLst>
          </p:cNvPr>
          <p:cNvSpPr txBox="1"/>
          <p:nvPr/>
        </p:nvSpPr>
        <p:spPr>
          <a:xfrm>
            <a:off x="1031965" y="2128302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p. 361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626672C-02CC-49B1-A299-F248A974577F}"/>
              </a:ext>
            </a:extLst>
          </p:cNvPr>
          <p:cNvSpPr txBox="1"/>
          <p:nvPr/>
        </p:nvSpPr>
        <p:spPr>
          <a:xfrm>
            <a:off x="1031965" y="4512871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p. 351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F56424E-4ABD-4E2E-9DF4-9AAE03554B9E}"/>
              </a:ext>
            </a:extLst>
          </p:cNvPr>
          <p:cNvSpPr txBox="1"/>
          <p:nvPr/>
        </p:nvSpPr>
        <p:spPr>
          <a:xfrm>
            <a:off x="1595498" y="3202986"/>
            <a:ext cx="105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do mi so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3C87113-4802-498D-AAB1-96C25E798A5B}"/>
              </a:ext>
            </a:extLst>
          </p:cNvPr>
          <p:cNvSpPr txBox="1"/>
          <p:nvPr/>
        </p:nvSpPr>
        <p:spPr>
          <a:xfrm>
            <a:off x="4969130" y="2333896"/>
            <a:ext cx="3642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Großer Tonumfang: eine Oktave + 1 Terz (Dezime); am unteren Rand des Tonumfangs anstimmen.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C6A601B-AC3A-42F4-A439-EF6CB9F3EA35}"/>
              </a:ext>
            </a:extLst>
          </p:cNvPr>
          <p:cNvSpPr txBox="1"/>
          <p:nvPr/>
        </p:nvSpPr>
        <p:spPr>
          <a:xfrm>
            <a:off x="4969031" y="3645419"/>
            <a:ext cx="3642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Großer Tonumfang: eine Oktave + 1 Quarte (Undezime); möglichst auf der notierten Tonhöhe anstimmen.</a:t>
            </a:r>
          </a:p>
        </p:txBody>
      </p:sp>
      <p:pic>
        <p:nvPicPr>
          <p:cNvPr id="26" name="Grafik 25" descr="Ein Bild, das Vogel, Blume enthält.&#10;&#10;Automatisch generierte Beschreibung">
            <a:extLst>
              <a:ext uri="{FF2B5EF4-FFF2-40B4-BE49-F238E27FC236}">
                <a16:creationId xmlns:a16="http://schemas.microsoft.com/office/drawing/2014/main" id="{1F862E8A-6C1A-4591-9CDB-4963C34DCC3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t="8762" r="38505" b="83504"/>
          <a:stretch/>
        </p:blipFill>
        <p:spPr>
          <a:xfrm>
            <a:off x="913705" y="4857102"/>
            <a:ext cx="3604853" cy="764951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9BBFA723-1DAA-457C-A8E5-656676DCD3AE}"/>
              </a:ext>
            </a:extLst>
          </p:cNvPr>
          <p:cNvSpPr txBox="1"/>
          <p:nvPr/>
        </p:nvSpPr>
        <p:spPr>
          <a:xfrm>
            <a:off x="4974473" y="4752957"/>
            <a:ext cx="3642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Großer Tonumfang: eine Oktave + 1 Quinte (Duodezime); möglichst auf der notierten Tonhöhe anstimmen.</a:t>
            </a:r>
          </a:p>
        </p:txBody>
      </p:sp>
      <p:pic>
        <p:nvPicPr>
          <p:cNvPr id="30" name="CP 139 anstimmen">
            <a:hlinkClick r:id="" action="ppaction://media"/>
            <a:extLst>
              <a:ext uri="{FF2B5EF4-FFF2-40B4-BE49-F238E27FC236}">
                <a16:creationId xmlns:a16="http://schemas.microsoft.com/office/drawing/2014/main" id="{A040B493-5653-4CC4-883E-0E50BFB75C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302240" y="2393895"/>
            <a:ext cx="609600" cy="609600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C69E7998-3087-4F92-8A4D-108EBC54AEE5}"/>
              </a:ext>
            </a:extLst>
          </p:cNvPr>
          <p:cNvSpPr txBox="1"/>
          <p:nvPr/>
        </p:nvSpPr>
        <p:spPr>
          <a:xfrm>
            <a:off x="1662394" y="5577786"/>
            <a:ext cx="183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do </a:t>
            </a:r>
            <a:r>
              <a:rPr lang="de-DE" dirty="0" err="1"/>
              <a:t>re</a:t>
            </a:r>
            <a:r>
              <a:rPr lang="de-DE" dirty="0"/>
              <a:t>  mi  so do</a:t>
            </a:r>
          </a:p>
        </p:txBody>
      </p:sp>
      <p:pic>
        <p:nvPicPr>
          <p:cNvPr id="32" name="CP 138 anstimmen">
            <a:hlinkClick r:id="" action="ppaction://media"/>
            <a:extLst>
              <a:ext uri="{FF2B5EF4-FFF2-40B4-BE49-F238E27FC236}">
                <a16:creationId xmlns:a16="http://schemas.microsoft.com/office/drawing/2014/main" id="{F0FE59E5-7EA1-4AA8-9AE5-57E400F941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302240" y="3756117"/>
            <a:ext cx="609600" cy="609600"/>
          </a:xfrm>
          <a:prstGeom prst="rect">
            <a:avLst/>
          </a:prstGeom>
        </p:spPr>
      </p:pic>
      <p:pic>
        <p:nvPicPr>
          <p:cNvPr id="33" name="CP 131 anstimmen">
            <a:hlinkClick r:id="" action="ppaction://media"/>
            <a:extLst>
              <a:ext uri="{FF2B5EF4-FFF2-40B4-BE49-F238E27FC236}">
                <a16:creationId xmlns:a16="http://schemas.microsoft.com/office/drawing/2014/main" id="{08CCF0A6-A490-4DF1-9F05-097E331A772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302240" y="4934777"/>
            <a:ext cx="609600" cy="609600"/>
          </a:xfrm>
          <a:prstGeom prst="rect">
            <a:avLst/>
          </a:prstGeom>
        </p:spPr>
      </p:pic>
      <p:sp>
        <p:nvSpPr>
          <p:cNvPr id="34" name="Rechteck 33">
            <a:extLst>
              <a:ext uri="{FF2B5EF4-FFF2-40B4-BE49-F238E27FC236}">
                <a16:creationId xmlns:a16="http://schemas.microsoft.com/office/drawing/2014/main" id="{975A2241-ECC8-4375-BB1D-F553A84A9006}"/>
              </a:ext>
            </a:extLst>
          </p:cNvPr>
          <p:cNvSpPr/>
          <p:nvPr/>
        </p:nvSpPr>
        <p:spPr>
          <a:xfrm>
            <a:off x="8490639" y="1478293"/>
            <a:ext cx="870582" cy="283407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809737F4-E81C-4291-97E2-39BF540FDE3F}"/>
              </a:ext>
            </a:extLst>
          </p:cNvPr>
          <p:cNvSpPr/>
          <p:nvPr/>
        </p:nvSpPr>
        <p:spPr>
          <a:xfrm>
            <a:off x="1800226" y="1761701"/>
            <a:ext cx="870582" cy="200854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E8FA6FA5-87A4-446F-ADBC-CEDE565010CA}"/>
              </a:ext>
            </a:extLst>
          </p:cNvPr>
          <p:cNvSpPr/>
          <p:nvPr/>
        </p:nvSpPr>
        <p:spPr>
          <a:xfrm>
            <a:off x="1672442" y="3319212"/>
            <a:ext cx="791736" cy="203716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E4BA5E6A-27F3-484A-BC52-6EA1B96B0CFD}"/>
              </a:ext>
            </a:extLst>
          </p:cNvPr>
          <p:cNvSpPr/>
          <p:nvPr/>
        </p:nvSpPr>
        <p:spPr>
          <a:xfrm>
            <a:off x="1662394" y="5658507"/>
            <a:ext cx="986841" cy="239255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50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59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85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43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8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4" grpId="0"/>
      <p:bldP spid="13" grpId="0"/>
      <p:bldP spid="14" grpId="0"/>
      <p:bldP spid="15" grpId="0"/>
      <p:bldP spid="17" grpId="0"/>
      <p:bldP spid="23" grpId="0"/>
      <p:bldP spid="24" grpId="0"/>
      <p:bldP spid="29" grpId="0"/>
      <p:bldP spid="31" grpId="0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in Bild, das Vogel, Blume enthält.&#10;&#10;Automatisch generierte Beschreibung">
            <a:extLst>
              <a:ext uri="{FF2B5EF4-FFF2-40B4-BE49-F238E27FC236}">
                <a16:creationId xmlns:a16="http://schemas.microsoft.com/office/drawing/2014/main" id="{A0B93A58-A671-4302-867E-E0C757BCD6A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7" t="7112" r="33296" b="83540"/>
          <a:stretch/>
        </p:blipFill>
        <p:spPr>
          <a:xfrm>
            <a:off x="1029217" y="5094137"/>
            <a:ext cx="4187787" cy="967297"/>
          </a:xfrm>
          <a:prstGeom prst="rect">
            <a:avLst/>
          </a:prstGeom>
        </p:spPr>
      </p:pic>
      <p:pic>
        <p:nvPicPr>
          <p:cNvPr id="9" name="Grafik 8" descr="Ein Bild, das Vogel enthält.&#10;&#10;Automatisch generierte Beschreibung">
            <a:extLst>
              <a:ext uri="{FF2B5EF4-FFF2-40B4-BE49-F238E27FC236}">
                <a16:creationId xmlns:a16="http://schemas.microsoft.com/office/drawing/2014/main" id="{83A8E9E7-11C7-468B-85DB-21ED3DA842C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t="7693" r="29019" b="83381"/>
          <a:stretch/>
        </p:blipFill>
        <p:spPr>
          <a:xfrm>
            <a:off x="1031965" y="3721690"/>
            <a:ext cx="4273182" cy="892630"/>
          </a:xfrm>
          <a:prstGeom prst="rect">
            <a:avLst/>
          </a:prstGeom>
        </p:spPr>
      </p:pic>
      <p:pic>
        <p:nvPicPr>
          <p:cNvPr id="6" name="Grafik 5" descr="Ein Bild, das Vogel enthält.&#10;&#10;Automatisch generierte Beschreibung">
            <a:extLst>
              <a:ext uri="{FF2B5EF4-FFF2-40B4-BE49-F238E27FC236}">
                <a16:creationId xmlns:a16="http://schemas.microsoft.com/office/drawing/2014/main" id="{77A945E6-0B42-4ECE-951E-C4F907A9EED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7619" r="36708" b="83746"/>
          <a:stretch/>
        </p:blipFill>
        <p:spPr>
          <a:xfrm>
            <a:off x="884360" y="2396075"/>
            <a:ext cx="4090323" cy="925369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848B6920-AE19-4BF8-844E-A58D92582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8246"/>
          </a:xfrm>
        </p:spPr>
        <p:txBody>
          <a:bodyPr>
            <a:normAutofit/>
          </a:bodyPr>
          <a:lstStyle/>
          <a:p>
            <a:r>
              <a:rPr lang="de-DE" sz="3600" dirty="0" err="1"/>
              <a:t>Canten</a:t>
            </a:r>
            <a:r>
              <a:rPr lang="de-DE" sz="3600" dirty="0"/>
              <a:t> mit Beginn im unteren Bereich des Tonumfangs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F609E74-CFDA-47B2-B3C3-43B8F0E437B8}"/>
              </a:ext>
            </a:extLst>
          </p:cNvPr>
          <p:cNvSpPr txBox="1"/>
          <p:nvPr/>
        </p:nvSpPr>
        <p:spPr>
          <a:xfrm>
            <a:off x="838200" y="1217302"/>
            <a:ext cx="10117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Diese Melodien beginnen mit dem unteren Dominantton </a:t>
            </a:r>
            <a:r>
              <a:rPr lang="de-DE" i="1" dirty="0"/>
              <a:t>so</a:t>
            </a:r>
            <a:r>
              <a:rPr lang="de-DE" dirty="0"/>
              <a:t>, reichen im Verlauf aber noch etwas tiefer. Vom persönlichen Tiefton geht man daher zuerst zum Anstimmen etwas nach oben und überprüft die Lage mit der kleinen Terz abwärts </a:t>
            </a:r>
            <a:r>
              <a:rPr lang="de-DE" i="1" dirty="0"/>
              <a:t>so-mi </a:t>
            </a:r>
            <a:r>
              <a:rPr lang="de-DE" dirty="0"/>
              <a:t>(wie zu Beginn von </a:t>
            </a:r>
            <a:r>
              <a:rPr lang="de-DE" i="1" dirty="0"/>
              <a:t>In jedem vollen Glase Wein)</a:t>
            </a:r>
            <a:r>
              <a:rPr lang="de-DE" dirty="0"/>
              <a:t>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E3958FA-1DF3-4F74-9E0E-E241D5874B4C}"/>
              </a:ext>
            </a:extLst>
          </p:cNvPr>
          <p:cNvSpPr txBox="1"/>
          <p:nvPr/>
        </p:nvSpPr>
        <p:spPr>
          <a:xfrm>
            <a:off x="1031965" y="3584446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p. 352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BDA97DE-C9A9-41CB-B3BB-F3CCE032B183}"/>
              </a:ext>
            </a:extLst>
          </p:cNvPr>
          <p:cNvSpPr txBox="1"/>
          <p:nvPr/>
        </p:nvSpPr>
        <p:spPr>
          <a:xfrm>
            <a:off x="1031965" y="5014566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p. 383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626672C-02CC-49B1-A299-F248A974577F}"/>
              </a:ext>
            </a:extLst>
          </p:cNvPr>
          <p:cNvSpPr txBox="1"/>
          <p:nvPr/>
        </p:nvSpPr>
        <p:spPr>
          <a:xfrm>
            <a:off x="1031965" y="2229159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p. 365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F56424E-4ABD-4E2E-9DF4-9AAE03554B9E}"/>
              </a:ext>
            </a:extLst>
          </p:cNvPr>
          <p:cNvSpPr txBox="1"/>
          <p:nvPr/>
        </p:nvSpPr>
        <p:spPr>
          <a:xfrm>
            <a:off x="1765634" y="3174661"/>
            <a:ext cx="14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so mi so do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3C87113-4802-498D-AAB1-96C25E798A5B}"/>
              </a:ext>
            </a:extLst>
          </p:cNvPr>
          <p:cNvSpPr txBox="1"/>
          <p:nvPr/>
        </p:nvSpPr>
        <p:spPr>
          <a:xfrm>
            <a:off x="5254019" y="2464607"/>
            <a:ext cx="3642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Großer Tonumfang: eine Oktave + 1 Quarte (Undezime); am unteren Rand des Tonumfangs anstimmen. Anfangsintervall </a:t>
            </a:r>
            <a:r>
              <a:rPr lang="de-DE" sz="1600" i="1" dirty="0"/>
              <a:t>so-mi </a:t>
            </a:r>
            <a:r>
              <a:rPr lang="de-DE" sz="1600" dirty="0"/>
              <a:t>für sich ausprobieren.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C6A601B-AC3A-42F4-A439-EF6CB9F3EA35}"/>
              </a:ext>
            </a:extLst>
          </p:cNvPr>
          <p:cNvSpPr txBox="1"/>
          <p:nvPr/>
        </p:nvSpPr>
        <p:spPr>
          <a:xfrm>
            <a:off x="5254019" y="3851945"/>
            <a:ext cx="3642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Großer Tonumfang: eine Oktave + 1 Terz (Dezime). Auf der notierten Tonhöhe oder besser etwas tiefer anstimmen.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BBFA723-1DAA-457C-A8E5-656676DCD3AE}"/>
              </a:ext>
            </a:extLst>
          </p:cNvPr>
          <p:cNvSpPr txBox="1"/>
          <p:nvPr/>
        </p:nvSpPr>
        <p:spPr>
          <a:xfrm>
            <a:off x="5254019" y="5286524"/>
            <a:ext cx="3642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Normaler Tonumfang: eine Oktave; kann etwas höher oder tiefer angestimmt werden.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69E7998-3087-4F92-8A4D-108EBC54AEE5}"/>
              </a:ext>
            </a:extLst>
          </p:cNvPr>
          <p:cNvSpPr txBox="1"/>
          <p:nvPr/>
        </p:nvSpPr>
        <p:spPr>
          <a:xfrm>
            <a:off x="2010295" y="5956339"/>
            <a:ext cx="3294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so    mi   do   la  </a:t>
            </a:r>
            <a:r>
              <a:rPr lang="de-DE" sz="1600" dirty="0" err="1"/>
              <a:t>ti</a:t>
            </a:r>
            <a:r>
              <a:rPr lang="de-DE" sz="1600" dirty="0"/>
              <a:t>   do   la    so  mi</a:t>
            </a:r>
          </a:p>
        </p:txBody>
      </p:sp>
      <p:pic>
        <p:nvPicPr>
          <p:cNvPr id="7" name="CP 143 anstimmen">
            <a:hlinkClick r:id="" action="ppaction://media"/>
            <a:extLst>
              <a:ext uri="{FF2B5EF4-FFF2-40B4-BE49-F238E27FC236}">
                <a16:creationId xmlns:a16="http://schemas.microsoft.com/office/drawing/2014/main" id="{5EDB6B78-F6CB-403E-B1DC-5AAE1347EC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19063" y="2442118"/>
            <a:ext cx="609600" cy="60960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29D6D16B-8367-4039-A2E3-529F6D1A9B98}"/>
              </a:ext>
            </a:extLst>
          </p:cNvPr>
          <p:cNvSpPr txBox="1"/>
          <p:nvPr/>
        </p:nvSpPr>
        <p:spPr>
          <a:xfrm>
            <a:off x="1900645" y="4413010"/>
            <a:ext cx="2444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so    </a:t>
            </a:r>
            <a:r>
              <a:rPr lang="de-DE" sz="1600" dirty="0" err="1"/>
              <a:t>so</a:t>
            </a:r>
            <a:r>
              <a:rPr lang="de-DE" sz="1600" dirty="0"/>
              <a:t>  mi </a:t>
            </a:r>
            <a:r>
              <a:rPr lang="de-DE" sz="1600" dirty="0" err="1"/>
              <a:t>fa</a:t>
            </a:r>
            <a:r>
              <a:rPr lang="de-DE" sz="1600" dirty="0"/>
              <a:t> so  la  </a:t>
            </a:r>
            <a:r>
              <a:rPr lang="de-DE" sz="1600" dirty="0" err="1"/>
              <a:t>ti</a:t>
            </a:r>
            <a:r>
              <a:rPr lang="de-DE" sz="1600" dirty="0"/>
              <a:t>    do</a:t>
            </a:r>
          </a:p>
        </p:txBody>
      </p:sp>
      <p:pic>
        <p:nvPicPr>
          <p:cNvPr id="10" name="CP 132 anstimmen">
            <a:hlinkClick r:id="" action="ppaction://media"/>
            <a:extLst>
              <a:ext uri="{FF2B5EF4-FFF2-40B4-BE49-F238E27FC236}">
                <a16:creationId xmlns:a16="http://schemas.microsoft.com/office/drawing/2014/main" id="{C2D5AD61-F9C8-4B0D-A0EA-A1FEC6806E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19063" y="3558405"/>
            <a:ext cx="609600" cy="609600"/>
          </a:xfrm>
          <a:prstGeom prst="rect">
            <a:avLst/>
          </a:prstGeom>
        </p:spPr>
      </p:pic>
      <p:pic>
        <p:nvPicPr>
          <p:cNvPr id="11" name="CP 132 anstimmen_trspF">
            <a:hlinkClick r:id="" action="ppaction://media"/>
            <a:extLst>
              <a:ext uri="{FF2B5EF4-FFF2-40B4-BE49-F238E27FC236}">
                <a16:creationId xmlns:a16="http://schemas.microsoft.com/office/drawing/2014/main" id="{AFEEB2ED-E224-4A88-998B-45F218D70E5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19063" y="4369892"/>
            <a:ext cx="609600" cy="6096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2C9EC77B-92A6-4F39-AEEC-DB018911F6DD}"/>
              </a:ext>
            </a:extLst>
          </p:cNvPr>
          <p:cNvSpPr/>
          <p:nvPr/>
        </p:nvSpPr>
        <p:spPr>
          <a:xfrm>
            <a:off x="1724138" y="3261731"/>
            <a:ext cx="602497" cy="226354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24E71C6A-3C55-4ECB-B5D5-72F40B5AF2FD}"/>
              </a:ext>
            </a:extLst>
          </p:cNvPr>
          <p:cNvSpPr/>
          <p:nvPr/>
        </p:nvSpPr>
        <p:spPr>
          <a:xfrm>
            <a:off x="2263366" y="4481664"/>
            <a:ext cx="602497" cy="226354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A720AEC7-CEE4-4621-94B7-251FA0078F15}"/>
              </a:ext>
            </a:extLst>
          </p:cNvPr>
          <p:cNvSpPr/>
          <p:nvPr/>
        </p:nvSpPr>
        <p:spPr>
          <a:xfrm>
            <a:off x="4331766" y="6024961"/>
            <a:ext cx="602497" cy="226354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8DBE5340-0F3E-4304-9197-A686F9C9CEA7}"/>
              </a:ext>
            </a:extLst>
          </p:cNvPr>
          <p:cNvSpPr/>
          <p:nvPr/>
        </p:nvSpPr>
        <p:spPr>
          <a:xfrm>
            <a:off x="3575739" y="1873189"/>
            <a:ext cx="602497" cy="226354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CP 158 anstimmen">
            <a:hlinkClick r:id="" action="ppaction://media"/>
            <a:extLst>
              <a:ext uri="{FF2B5EF4-FFF2-40B4-BE49-F238E27FC236}">
                <a16:creationId xmlns:a16="http://schemas.microsoft.com/office/drawing/2014/main" id="{03A152CA-84E9-4247-ACA6-AE89E41126C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95780" y="5506749"/>
            <a:ext cx="609600" cy="609600"/>
          </a:xfrm>
          <a:prstGeom prst="rect">
            <a:avLst/>
          </a:prstGeom>
        </p:spPr>
      </p:pic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F5AA6220-5794-429E-99F4-1FE76EFEE219}"/>
              </a:ext>
            </a:extLst>
          </p:cNvPr>
          <p:cNvCxnSpPr/>
          <p:nvPr/>
        </p:nvCxnSpPr>
        <p:spPr>
          <a:xfrm flipV="1">
            <a:off x="8553450" y="3892223"/>
            <a:ext cx="1228725" cy="3752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49CB647F-857B-4BEF-8D7C-A242DB3CE541}"/>
              </a:ext>
            </a:extLst>
          </p:cNvPr>
          <p:cNvCxnSpPr>
            <a:cxnSpLocks/>
          </p:cNvCxnSpPr>
          <p:nvPr/>
        </p:nvCxnSpPr>
        <p:spPr>
          <a:xfrm>
            <a:off x="8658521" y="4549859"/>
            <a:ext cx="1146498" cy="999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28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2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7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7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20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13" grpId="0"/>
      <p:bldP spid="14" grpId="0"/>
      <p:bldP spid="15" grpId="0"/>
      <p:bldP spid="17" grpId="0"/>
      <p:bldP spid="23" grpId="0"/>
      <p:bldP spid="24" grpId="0"/>
      <p:bldP spid="29" grpId="0"/>
      <p:bldP spid="31" grpId="0"/>
      <p:bldP spid="25" grpId="0"/>
      <p:bldP spid="18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6" descr="Ein Bild, das Vogel, Blume enthält.&#10;&#10;Automatisch generierte Beschreibung">
            <a:extLst>
              <a:ext uri="{FF2B5EF4-FFF2-40B4-BE49-F238E27FC236}">
                <a16:creationId xmlns:a16="http://schemas.microsoft.com/office/drawing/2014/main" id="{C7F18E46-650B-4503-90AF-45C5D05E5E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1" t="8211" r="19942" b="82250"/>
          <a:stretch/>
        </p:blipFill>
        <p:spPr>
          <a:xfrm>
            <a:off x="812684" y="5198876"/>
            <a:ext cx="4903331" cy="94723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929E592-48DB-4DE2-ABF3-AC6E0127B97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8210" r="46660" b="82886"/>
          <a:stretch/>
        </p:blipFill>
        <p:spPr>
          <a:xfrm>
            <a:off x="632923" y="3834151"/>
            <a:ext cx="3341491" cy="92333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E97D18F-87B7-4BE8-A1DE-B38697B94B9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9" t="7222" r="36571" b="83541"/>
          <a:stretch/>
        </p:blipFill>
        <p:spPr>
          <a:xfrm>
            <a:off x="886401" y="2353843"/>
            <a:ext cx="3658176" cy="917421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848B6920-AE19-4BF8-844E-A58D92582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8246"/>
          </a:xfrm>
        </p:spPr>
        <p:txBody>
          <a:bodyPr>
            <a:normAutofit/>
          </a:bodyPr>
          <a:lstStyle/>
          <a:p>
            <a:r>
              <a:rPr lang="de-DE" sz="3600" dirty="0" err="1"/>
              <a:t>Canten</a:t>
            </a:r>
            <a:r>
              <a:rPr lang="de-DE" sz="3600" dirty="0"/>
              <a:t> mit Beginn im unteren Bereich des Tonumfangs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F609E74-CFDA-47B2-B3C3-43B8F0E437B8}"/>
              </a:ext>
            </a:extLst>
          </p:cNvPr>
          <p:cNvSpPr txBox="1"/>
          <p:nvPr/>
        </p:nvSpPr>
        <p:spPr>
          <a:xfrm>
            <a:off x="838200" y="1217302"/>
            <a:ext cx="10117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Auch diese Melodien beginnen mit dem unteren Dominantton </a:t>
            </a:r>
            <a:r>
              <a:rPr lang="de-DE" i="1" dirty="0"/>
              <a:t>so </a:t>
            </a:r>
            <a:r>
              <a:rPr lang="de-DE" dirty="0"/>
              <a:t>und  reichen im Verlauf tiefer bis </a:t>
            </a:r>
            <a:r>
              <a:rPr lang="de-DE" i="1" dirty="0"/>
              <a:t>mi</a:t>
            </a:r>
            <a:r>
              <a:rPr lang="de-DE" dirty="0"/>
              <a:t>; Verfahren wie oben beschrieben: mit </a:t>
            </a:r>
            <a:r>
              <a:rPr lang="de-DE" i="1" dirty="0"/>
              <a:t>so-mi</a:t>
            </a:r>
            <a:r>
              <a:rPr lang="de-DE" dirty="0"/>
              <a:t> vorher ausprobieren. Sowohl die kleine Terz </a:t>
            </a:r>
            <a:r>
              <a:rPr lang="de-DE" i="1" dirty="0"/>
              <a:t>so-mi</a:t>
            </a:r>
            <a:r>
              <a:rPr lang="de-DE" dirty="0"/>
              <a:t> abwärts wie der Quartsprung </a:t>
            </a:r>
            <a:r>
              <a:rPr lang="de-DE" i="1" dirty="0"/>
              <a:t>do-so</a:t>
            </a:r>
            <a:r>
              <a:rPr lang="de-DE" dirty="0"/>
              <a:t> aufwärts sind typische Melodieanfänge.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E3958FA-1DF3-4F74-9E0E-E241D5874B4C}"/>
              </a:ext>
            </a:extLst>
          </p:cNvPr>
          <p:cNvSpPr txBox="1"/>
          <p:nvPr/>
        </p:nvSpPr>
        <p:spPr>
          <a:xfrm>
            <a:off x="871048" y="3544964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p. 395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BDA97DE-C9A9-41CB-B3BB-F3CCE032B183}"/>
              </a:ext>
            </a:extLst>
          </p:cNvPr>
          <p:cNvSpPr txBox="1"/>
          <p:nvPr/>
        </p:nvSpPr>
        <p:spPr>
          <a:xfrm>
            <a:off x="889890" y="4974758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p. 322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626672C-02CC-49B1-A299-F248A974577F}"/>
              </a:ext>
            </a:extLst>
          </p:cNvPr>
          <p:cNvSpPr txBox="1"/>
          <p:nvPr/>
        </p:nvSpPr>
        <p:spPr>
          <a:xfrm>
            <a:off x="871048" y="2238555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p. 332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F56424E-4ABD-4E2E-9DF4-9AAE03554B9E}"/>
              </a:ext>
            </a:extLst>
          </p:cNvPr>
          <p:cNvSpPr txBox="1"/>
          <p:nvPr/>
        </p:nvSpPr>
        <p:spPr>
          <a:xfrm>
            <a:off x="1720007" y="3158084"/>
            <a:ext cx="14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so    mi so  do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C6A601B-AC3A-42F4-A439-EF6CB9F3EA35}"/>
              </a:ext>
            </a:extLst>
          </p:cNvPr>
          <p:cNvSpPr txBox="1"/>
          <p:nvPr/>
        </p:nvSpPr>
        <p:spPr>
          <a:xfrm>
            <a:off x="5461304" y="3852741"/>
            <a:ext cx="3642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Großer Tonumfang: eine Oktave + 1 Terz (Dezime). Auf der notierten Tonhöhe oder eventuell etwas tiefer anstimmen.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69E7998-3087-4F92-8A4D-108EBC54AEE5}"/>
              </a:ext>
            </a:extLst>
          </p:cNvPr>
          <p:cNvSpPr txBox="1"/>
          <p:nvPr/>
        </p:nvSpPr>
        <p:spPr>
          <a:xfrm>
            <a:off x="1615490" y="5912761"/>
            <a:ext cx="384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so   do  </a:t>
            </a:r>
            <a:r>
              <a:rPr lang="de-DE" sz="1600" dirty="0" err="1"/>
              <a:t>ti</a:t>
            </a:r>
            <a:r>
              <a:rPr lang="de-DE" sz="1600" dirty="0"/>
              <a:t>  do so </a:t>
            </a:r>
            <a:r>
              <a:rPr lang="de-DE" sz="1600" dirty="0" err="1"/>
              <a:t>ti</a:t>
            </a:r>
            <a:r>
              <a:rPr lang="de-DE" sz="1600" dirty="0"/>
              <a:t>  </a:t>
            </a:r>
            <a:r>
              <a:rPr lang="de-DE" sz="1600" dirty="0" err="1"/>
              <a:t>ti</a:t>
            </a:r>
            <a:r>
              <a:rPr lang="de-DE" sz="1600" dirty="0"/>
              <a:t>  </a:t>
            </a:r>
            <a:r>
              <a:rPr lang="de-DE" sz="1600" dirty="0" err="1"/>
              <a:t>ti</a:t>
            </a:r>
            <a:r>
              <a:rPr lang="de-DE" sz="1600" dirty="0"/>
              <a:t>  mi   la   si    la   </a:t>
            </a:r>
            <a:r>
              <a:rPr lang="de-DE" sz="1600" dirty="0" err="1"/>
              <a:t>fa</a:t>
            </a:r>
            <a:r>
              <a:rPr lang="de-DE" sz="1600" dirty="0"/>
              <a:t>  so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9D6D16B-8367-4039-A2E3-529F6D1A9B98}"/>
              </a:ext>
            </a:extLst>
          </p:cNvPr>
          <p:cNvSpPr txBox="1"/>
          <p:nvPr/>
        </p:nvSpPr>
        <p:spPr>
          <a:xfrm>
            <a:off x="1493023" y="4625473"/>
            <a:ext cx="2444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  so  do  la      so    mi   so 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C9EC77B-92A6-4F39-AEEC-DB018911F6DD}"/>
              </a:ext>
            </a:extLst>
          </p:cNvPr>
          <p:cNvSpPr/>
          <p:nvPr/>
        </p:nvSpPr>
        <p:spPr>
          <a:xfrm>
            <a:off x="1639411" y="3243085"/>
            <a:ext cx="868680" cy="250315"/>
          </a:xfrm>
          <a:prstGeom prst="rect">
            <a:avLst/>
          </a:pr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24E71C6A-3C55-4ECB-B5D5-72F40B5AF2FD}"/>
              </a:ext>
            </a:extLst>
          </p:cNvPr>
          <p:cNvSpPr/>
          <p:nvPr/>
        </p:nvSpPr>
        <p:spPr>
          <a:xfrm>
            <a:off x="1661475" y="4680161"/>
            <a:ext cx="602497" cy="226354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A720AEC7-CEE4-4621-94B7-251FA0078F15}"/>
              </a:ext>
            </a:extLst>
          </p:cNvPr>
          <p:cNvSpPr/>
          <p:nvPr/>
        </p:nvSpPr>
        <p:spPr>
          <a:xfrm>
            <a:off x="1701171" y="5994902"/>
            <a:ext cx="602497" cy="226354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8DBE5340-0F3E-4304-9197-A686F9C9CEA7}"/>
              </a:ext>
            </a:extLst>
          </p:cNvPr>
          <p:cNvSpPr/>
          <p:nvPr/>
        </p:nvSpPr>
        <p:spPr>
          <a:xfrm>
            <a:off x="4434898" y="1532018"/>
            <a:ext cx="510486" cy="282244"/>
          </a:xfrm>
          <a:prstGeom prst="rect">
            <a:avLst/>
          </a:pr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CP 167 anstimmen">
            <a:hlinkClick r:id="" action="ppaction://media"/>
            <a:extLst>
              <a:ext uri="{FF2B5EF4-FFF2-40B4-BE49-F238E27FC236}">
                <a16:creationId xmlns:a16="http://schemas.microsoft.com/office/drawing/2014/main" id="{8536BD5F-862F-4E06-929D-E74BCA1710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291355" y="3972687"/>
            <a:ext cx="609600" cy="609600"/>
          </a:xfrm>
          <a:prstGeom prst="rect">
            <a:avLst/>
          </a:prstGeom>
        </p:spPr>
      </p:pic>
      <p:pic>
        <p:nvPicPr>
          <p:cNvPr id="22" name="CP 116 anstimmen">
            <a:hlinkClick r:id="" action="ppaction://media"/>
            <a:extLst>
              <a:ext uri="{FF2B5EF4-FFF2-40B4-BE49-F238E27FC236}">
                <a16:creationId xmlns:a16="http://schemas.microsoft.com/office/drawing/2014/main" id="{219B5A82-D2DA-4D36-9192-21F14197BF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279317" y="2392444"/>
            <a:ext cx="609600" cy="609600"/>
          </a:xfrm>
          <a:prstGeom prst="rect">
            <a:avLst/>
          </a:prstGeom>
        </p:spPr>
      </p:pic>
      <p:pic>
        <p:nvPicPr>
          <p:cNvPr id="28" name="CP 109 anstimmen">
            <a:hlinkClick r:id="" action="ppaction://media"/>
            <a:extLst>
              <a:ext uri="{FF2B5EF4-FFF2-40B4-BE49-F238E27FC236}">
                <a16:creationId xmlns:a16="http://schemas.microsoft.com/office/drawing/2014/main" id="{208D6389-9AC2-4C16-94BC-FD5F10C05BD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335810" y="5397222"/>
            <a:ext cx="609600" cy="609600"/>
          </a:xfrm>
          <a:prstGeom prst="rect">
            <a:avLst/>
          </a:prstGeom>
        </p:spPr>
      </p:pic>
      <p:sp>
        <p:nvSpPr>
          <p:cNvPr id="38" name="Rechteck 37">
            <a:extLst>
              <a:ext uri="{FF2B5EF4-FFF2-40B4-BE49-F238E27FC236}">
                <a16:creationId xmlns:a16="http://schemas.microsoft.com/office/drawing/2014/main" id="{FE6370F4-BE8B-4468-9750-68128FC9EBEB}"/>
              </a:ext>
            </a:extLst>
          </p:cNvPr>
          <p:cNvSpPr/>
          <p:nvPr/>
        </p:nvSpPr>
        <p:spPr>
          <a:xfrm>
            <a:off x="2541793" y="1831097"/>
            <a:ext cx="510486" cy="282244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5BD8EC43-97D4-4B96-9CFC-A9C4F00042C5}"/>
              </a:ext>
            </a:extLst>
          </p:cNvPr>
          <p:cNvSpPr txBox="1"/>
          <p:nvPr/>
        </p:nvSpPr>
        <p:spPr>
          <a:xfrm>
            <a:off x="5489063" y="2461874"/>
            <a:ext cx="3642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Normaler Tonumfang: eine Oktave + 1 Ton (None); kann etwas höher oder tiefer angestimmt werden.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DDE1BC3A-0910-4DD8-90FA-3F90F8A28C51}"/>
              </a:ext>
            </a:extLst>
          </p:cNvPr>
          <p:cNvSpPr/>
          <p:nvPr/>
        </p:nvSpPr>
        <p:spPr>
          <a:xfrm>
            <a:off x="9131621" y="1536530"/>
            <a:ext cx="510486" cy="282244"/>
          </a:xfrm>
          <a:prstGeom prst="rect">
            <a:avLst/>
          </a:pr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79F507CA-5A65-4138-9EF8-120788652980}"/>
              </a:ext>
            </a:extLst>
          </p:cNvPr>
          <p:cNvSpPr/>
          <p:nvPr/>
        </p:nvSpPr>
        <p:spPr>
          <a:xfrm>
            <a:off x="2715489" y="4675212"/>
            <a:ext cx="622906" cy="282244"/>
          </a:xfrm>
          <a:prstGeom prst="rect">
            <a:avLst/>
          </a:pr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D2A3CCD4-9D63-47AD-ADFA-038940290620}"/>
              </a:ext>
            </a:extLst>
          </p:cNvPr>
          <p:cNvSpPr txBox="1"/>
          <p:nvPr/>
        </p:nvSpPr>
        <p:spPr>
          <a:xfrm>
            <a:off x="5461303" y="5072408"/>
            <a:ext cx="4083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Großer Tonumfang: eine Oktave + 1 Quarte (Undezime). Auf der notierten Tonhöhe oder eventuell etwas tiefer anstimmen. Ausweichung zur Paralleltonart e-Moll (e= </a:t>
            </a:r>
            <a:r>
              <a:rPr lang="de-DE" sz="1600" i="1" dirty="0"/>
              <a:t>la</a:t>
            </a:r>
            <a:r>
              <a:rPr lang="de-DE" sz="1600" dirty="0"/>
              <a:t>) („Zwischendominante“ </a:t>
            </a:r>
            <a:r>
              <a:rPr lang="de-DE" sz="1600" i="1" dirty="0"/>
              <a:t>mi-si-</a:t>
            </a:r>
            <a:r>
              <a:rPr lang="de-DE" sz="1600" i="1" dirty="0" err="1"/>
              <a:t>ti</a:t>
            </a:r>
            <a:r>
              <a:rPr lang="de-DE" sz="1600" dirty="0"/>
              <a:t>)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636CE768-70B4-4419-9A84-6D8F3438CE42}"/>
              </a:ext>
            </a:extLst>
          </p:cNvPr>
          <p:cNvSpPr/>
          <p:nvPr/>
        </p:nvSpPr>
        <p:spPr>
          <a:xfrm>
            <a:off x="2976607" y="5196805"/>
            <a:ext cx="1811758" cy="74888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B89D1F67-1D60-4031-A8EB-0330A1A251CA}"/>
              </a:ext>
            </a:extLst>
          </p:cNvPr>
          <p:cNvSpPr/>
          <p:nvPr/>
        </p:nvSpPr>
        <p:spPr>
          <a:xfrm>
            <a:off x="5546984" y="5868669"/>
            <a:ext cx="3683649" cy="252466"/>
          </a:xfrm>
          <a:prstGeom prst="rect">
            <a:avLst/>
          </a:prstGeom>
          <a:solidFill>
            <a:srgbClr val="0070C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6D07B3B0-C6A7-47C3-99C5-29E4F613BE49}"/>
              </a:ext>
            </a:extLst>
          </p:cNvPr>
          <p:cNvSpPr/>
          <p:nvPr/>
        </p:nvSpPr>
        <p:spPr>
          <a:xfrm>
            <a:off x="7456547" y="6138138"/>
            <a:ext cx="602497" cy="226354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F4E0BE8B-B8CE-4375-9BD9-972823AD632D}"/>
              </a:ext>
            </a:extLst>
          </p:cNvPr>
          <p:cNvSpPr/>
          <p:nvPr/>
        </p:nvSpPr>
        <p:spPr>
          <a:xfrm>
            <a:off x="3405046" y="6031020"/>
            <a:ext cx="266700" cy="241559"/>
          </a:xfrm>
          <a:prstGeom prst="ellipse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408E811C-ACD4-4893-B135-8D61F02BBD97}"/>
              </a:ext>
            </a:extLst>
          </p:cNvPr>
          <p:cNvSpPr/>
          <p:nvPr/>
        </p:nvSpPr>
        <p:spPr>
          <a:xfrm>
            <a:off x="3624077" y="5994902"/>
            <a:ext cx="266700" cy="241559"/>
          </a:xfrm>
          <a:prstGeom prst="ellipse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A5FF90B9-6BCA-4242-8D1A-25356E477AFC}"/>
              </a:ext>
            </a:extLst>
          </p:cNvPr>
          <p:cNvSpPr/>
          <p:nvPr/>
        </p:nvSpPr>
        <p:spPr>
          <a:xfrm>
            <a:off x="4248093" y="5976818"/>
            <a:ext cx="266700" cy="241559"/>
          </a:xfrm>
          <a:prstGeom prst="ellipse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374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59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6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532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2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/>
      <p:bldP spid="13" grpId="0"/>
      <p:bldP spid="14" grpId="0"/>
      <p:bldP spid="15" grpId="0"/>
      <p:bldP spid="17" grpId="0"/>
      <p:bldP spid="24" grpId="0"/>
      <p:bldP spid="31" grpId="0"/>
      <p:bldP spid="25" grpId="0"/>
      <p:bldP spid="18" grpId="0" animBg="1"/>
      <p:bldP spid="34" grpId="0" animBg="1"/>
      <p:bldP spid="35" grpId="0" animBg="1"/>
      <p:bldP spid="36" grpId="0" animBg="1"/>
      <p:bldP spid="38" grpId="0" animBg="1"/>
      <p:bldP spid="39" grpId="0"/>
      <p:bldP spid="40" grpId="0" animBg="1"/>
      <p:bldP spid="41" grpId="0" animBg="1"/>
      <p:bldP spid="42" grpId="0"/>
      <p:bldP spid="30" grpId="0" animBg="1"/>
      <p:bldP spid="43" grpId="0" animBg="1"/>
      <p:bldP spid="44" grpId="0" animBg="1"/>
      <p:bldP spid="32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813</Words>
  <Application>Microsoft Office PowerPoint</Application>
  <PresentationFormat>Breitbild</PresentationFormat>
  <Paragraphs>63</Paragraphs>
  <Slides>7</Slides>
  <Notes>0</Notes>
  <HiddenSlides>0</HiddenSlides>
  <MMClips>17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Berner Singstudenten</vt:lpstr>
      <vt:lpstr>richtig anstimmen – wie geht das?</vt:lpstr>
      <vt:lpstr>Canten mit Beginn am unteren Rand des Tonumfangs</vt:lpstr>
      <vt:lpstr>Canten mit Beginn am unteren Rand des Tonumfangs</vt:lpstr>
      <vt:lpstr>Canten mit Beginn am unteren Rand des Tonumfangs</vt:lpstr>
      <vt:lpstr>Canten mit Beginn im unteren Bereich des Tonumfangs</vt:lpstr>
      <vt:lpstr>Canten mit Beginn im unteren Bereich des Tonumfangs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Berner Singstudenten</dc:title>
  <dc:creator>Andreas</dc:creator>
  <cp:lastModifiedBy>Andreas</cp:lastModifiedBy>
  <cp:revision>40</cp:revision>
  <dcterms:created xsi:type="dcterms:W3CDTF">2020-04-11T18:05:59Z</dcterms:created>
  <dcterms:modified xsi:type="dcterms:W3CDTF">2020-04-13T10:06:40Z</dcterms:modified>
</cp:coreProperties>
</file>