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0E141-7D49-4351-A0C6-C9F8035D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A9D476-2358-45FC-A745-1AC5CC2A4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0DB808-5058-48CF-8ED5-4A98F7C2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69192-933D-489D-8723-92C48340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E721E-12E3-462D-A100-488225B2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4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0FFFD-267B-4590-B8DB-D55AAF0F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194E55-F34B-4498-8257-530D22E9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9D1DA-2E71-4FE7-A957-8EA225D7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A2A1C2-C0CC-4F77-BDD0-7F9461AA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164855-AACB-4237-8105-7039C26F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4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76AE4E-0CF6-4202-8FDE-5F35BF28C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23C254-A1C4-406B-8600-0ECEF36D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2E713-1630-426C-9FEE-69FD8D5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11D7E0-AF26-4245-B4BF-8A03A594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2189C5-0D13-42A6-BC2C-9123E46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7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9B39-82C6-4896-BF3D-0B69C799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E4B0FF-78B0-4F54-BFC0-00880340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D9578-6AFD-48E3-94B9-59A5ADF5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78545B-16FF-405B-9E37-213DBCC8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78F8A6-1821-4102-BD63-3B6F59C6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58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FDD2B-0002-4838-8BE4-C5A56530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7320B6-F606-495E-A760-8527B41D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7F309C-C57A-4D9B-93EE-283CF7DB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9F32DD-72F6-4F11-AF7C-17BCE32E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692368-EA1C-4363-9DF7-EDBFEDD8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68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5421-29FB-44D3-81E2-46738791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BEA9FF-1147-46B3-876C-AB4A9AA3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B0C35E-B562-4F1A-9BCE-8C1F7264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86E242-F634-4703-AF6F-897B68AC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44DE2E-8F35-4E2B-A4D3-87752BA3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1C591C-DC22-4AD3-A3F6-CAD6FC83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97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C63C8-D8A6-41B3-A948-B2FE9DF0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E523DA-EA74-4ABA-BF13-FB6F11A15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B215C3-DA51-479E-865F-00D7F13EA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693B7F-A2FA-45E8-9C81-00CB06D4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50F768-D5A6-4394-8C0F-D894D6C61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ACAC13-6797-44DB-9C9F-9D865E0E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F2019D-7879-419B-B35C-D011A3DC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110836-D313-4FBE-8987-BC62A961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7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505DD-7F37-47DF-A2EE-D4DE32C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C3BF59-5122-4222-8461-A3618C10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3533A-8EBD-45F7-8211-BC043227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62E703-03BA-4113-9384-ACC3AC58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64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F2536F-181D-4916-A465-130FA36D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B1287-5FF1-4AD4-8FE0-CF60F9C9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BFF5E5-05E3-4685-898B-2BEA63AF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5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5349A-4FFE-45B0-BB9F-33F70207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9C7E1-055D-4103-911D-FE32FA1E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3FBD82-248E-4AE1-9401-E18236C8E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576D48-6C17-4787-91C6-B015106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FDC38F-F0E3-4CCF-A9BB-FFFF349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45D80D-EE65-47E0-B8D6-2C74B41D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15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C383-74D4-46B2-A290-0A20DAED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8272F2-2B67-4515-A760-F7BDBED0A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01F535-C149-4765-94EE-682807BF1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64656D-DD4A-45FD-A13E-659D4897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D472E1-4168-4F97-B7C9-75CE2AD6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9AFA72-AACF-4D03-B618-719D8665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4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910CDA-FF57-447F-9DC9-6CC386A9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4C477-B008-49CA-8ABD-C875E030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66E59-F220-4DB1-ABAD-0E94DE17D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3952-16E4-4CC9-919B-BEAAC21172DD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0FF51-FC16-42AD-918D-47C47681C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00C4D-19BF-473C-8D5F-0B9493B7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B62D-D9F3-4017-97EC-8965042B75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4" Type="http://schemas.openxmlformats.org/officeDocument/2006/relationships/audio" Target="../media/media7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4" Type="http://schemas.openxmlformats.org/officeDocument/2006/relationships/audio" Target="../media/media12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2018946"/>
          </a:xfrm>
        </p:spPr>
        <p:txBody>
          <a:bodyPr>
            <a:normAutofit fontScale="85000" lnSpcReduction="2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7: </a:t>
            </a:r>
            <a:br>
              <a:rPr lang="de-DE" sz="3200" dirty="0"/>
            </a:br>
            <a:r>
              <a:rPr lang="de-DE" sz="3200"/>
              <a:t>Halbtonveränderungen III</a:t>
            </a:r>
            <a:r>
              <a:rPr lang="de-DE" sz="3200" dirty="0"/>
              <a:t>, Modulation in die Dominante, vierstimmig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4BC80-79D9-4BD9-9701-62DA869F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Modulation in die Dominante (und zurück)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0C23F-9B1D-4776-9B76-BC9B30A1F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Wechsel in die Dominante (Grundton: 5. Ton der Tonleiter = so) wird der darunter liegende Ton </a:t>
            </a:r>
            <a:r>
              <a:rPr lang="de-DE" dirty="0" err="1"/>
              <a:t>fa</a:t>
            </a:r>
            <a:r>
              <a:rPr lang="de-DE" dirty="0"/>
              <a:t> um einen Halbton zum Leitton erhöht. Er wird umbenannt von </a:t>
            </a:r>
            <a:r>
              <a:rPr lang="de-DE" dirty="0" err="1"/>
              <a:t>fi</a:t>
            </a:r>
            <a:r>
              <a:rPr lang="de-DE" dirty="0"/>
              <a:t> zu </a:t>
            </a:r>
            <a:r>
              <a:rPr lang="de-DE" dirty="0" err="1"/>
              <a:t>ti</a:t>
            </a:r>
            <a:r>
              <a:rPr lang="de-DE" dirty="0"/>
              <a:t>, der Halbtonschritt von </a:t>
            </a:r>
            <a:r>
              <a:rPr lang="de-DE" dirty="0" err="1"/>
              <a:t>fi</a:t>
            </a:r>
            <a:r>
              <a:rPr lang="de-DE" dirty="0"/>
              <a:t>-so zu </a:t>
            </a:r>
            <a:r>
              <a:rPr lang="de-DE" dirty="0" err="1"/>
              <a:t>ti</a:t>
            </a:r>
            <a:r>
              <a:rPr lang="de-DE" dirty="0"/>
              <a:t>-do. Die Erhöhung findet häufig in den Mittelstimmen statt.</a:t>
            </a:r>
          </a:p>
          <a:p>
            <a:r>
              <a:rPr lang="de-DE" dirty="0"/>
              <a:t>Bei diesen Beispielen empfiehlt es sich, außer der eigenen Stimme auch die anderen anzusehen / zu hören / mitzusingen – vor allem diejenige(n), in der (denen) der Wechsel stattfindet.</a:t>
            </a:r>
          </a:p>
          <a:p>
            <a:r>
              <a:rPr lang="de-DE" dirty="0"/>
              <a:t>Der Wechsel der </a:t>
            </a:r>
            <a:r>
              <a:rPr lang="de-DE" dirty="0" err="1"/>
              <a:t>Tonnamen</a:t>
            </a:r>
            <a:r>
              <a:rPr lang="de-DE" dirty="0"/>
              <a:t> erfolgt in der Regel etwas vorher und ist in den Beispielen notiert.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4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FEA7B-6059-4B83-B4BA-520B5E76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692"/>
            <a:ext cx="10879318" cy="803799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Modulation zur Dominante am Ende der 2. Phrase, dann zurück zur Grundtonart im Aufstieg vom Dominant- zum Grundton (</a:t>
            </a:r>
            <a:r>
              <a:rPr lang="de-DE" sz="2800" i="1" dirty="0"/>
              <a:t>so-la-</a:t>
            </a:r>
            <a:r>
              <a:rPr lang="de-DE" sz="2800" i="1" dirty="0" err="1"/>
              <a:t>ti</a:t>
            </a:r>
            <a:r>
              <a:rPr lang="de-DE" sz="2800" i="1" dirty="0"/>
              <a:t>-do</a:t>
            </a:r>
            <a:r>
              <a:rPr lang="de-DE" sz="2800" dirty="0"/>
              <a:t>). Halbtonwechsel im 1. Bass.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884B31-7C8E-4CD1-A7F7-C00122103D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6857" r="4736" b="65460"/>
          <a:stretch/>
        </p:blipFill>
        <p:spPr>
          <a:xfrm>
            <a:off x="585651" y="2140132"/>
            <a:ext cx="7517545" cy="3284219"/>
          </a:xfrm>
          <a:prstGeom prst="rect">
            <a:avLst/>
          </a:prstGeom>
        </p:spPr>
      </p:pic>
      <p:pic>
        <p:nvPicPr>
          <p:cNvPr id="5" name="CP 009 Anfang 4st">
            <a:hlinkClick r:id="" action="ppaction://media"/>
            <a:extLst>
              <a:ext uri="{FF2B5EF4-FFF2-40B4-BE49-F238E27FC236}">
                <a16:creationId xmlns:a16="http://schemas.microsoft.com/office/drawing/2014/main" id="{89BF0694-D643-47D8-9515-77FE8F134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9691" y="3594463"/>
            <a:ext cx="609600" cy="60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02584A0-6D47-437B-8036-3008F3EA80C7}"/>
              </a:ext>
            </a:extLst>
          </p:cNvPr>
          <p:cNvSpPr txBox="1"/>
          <p:nvPr/>
        </p:nvSpPr>
        <p:spPr>
          <a:xfrm>
            <a:off x="9705528" y="4813222"/>
            <a:ext cx="16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Bass 1 verstärkt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75B232-DD26-4C58-B400-148A1F5AB2C9}"/>
              </a:ext>
            </a:extLst>
          </p:cNvPr>
          <p:cNvSpPr/>
          <p:nvPr/>
        </p:nvSpPr>
        <p:spPr>
          <a:xfrm>
            <a:off x="3199098" y="3641137"/>
            <a:ext cx="2708366" cy="21510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9E7C99-1835-4202-8529-81628EA6269B}"/>
              </a:ext>
            </a:extLst>
          </p:cNvPr>
          <p:cNvSpPr txBox="1"/>
          <p:nvPr/>
        </p:nvSpPr>
        <p:spPr>
          <a:xfrm>
            <a:off x="2573517" y="5622471"/>
            <a:ext cx="187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Wechsel von D-Dur nach A-Dur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604E1F9-A5D4-4073-8475-4460379858BC}"/>
              </a:ext>
            </a:extLst>
          </p:cNvPr>
          <p:cNvSpPr/>
          <p:nvPr/>
        </p:nvSpPr>
        <p:spPr>
          <a:xfrm>
            <a:off x="5907464" y="3799002"/>
            <a:ext cx="2067612" cy="170625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BD0EEF-42F5-4392-8EE2-0E4FF7A5ACCA}"/>
              </a:ext>
            </a:extLst>
          </p:cNvPr>
          <p:cNvSpPr txBox="1"/>
          <p:nvPr/>
        </p:nvSpPr>
        <p:spPr>
          <a:xfrm>
            <a:off x="7381188" y="5622471"/>
            <a:ext cx="20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zurück nach D-Dur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65BF82E-67F3-4D52-8CA9-231FC6312200}"/>
              </a:ext>
            </a:extLst>
          </p:cNvPr>
          <p:cNvCxnSpPr>
            <a:cxnSpLocks/>
          </p:cNvCxnSpPr>
          <p:nvPr/>
        </p:nvCxnSpPr>
        <p:spPr>
          <a:xfrm flipH="1" flipV="1">
            <a:off x="4892511" y="5024487"/>
            <a:ext cx="744719" cy="12443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AC075EA-0D4B-4937-846C-73DC290CEAF7}"/>
              </a:ext>
            </a:extLst>
          </p:cNvPr>
          <p:cNvSpPr txBox="1"/>
          <p:nvPr/>
        </p:nvSpPr>
        <p:spPr>
          <a:xfrm>
            <a:off x="5553602" y="5707313"/>
            <a:ext cx="145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Gis</a:t>
            </a:r>
            <a:r>
              <a:rPr lang="de-DE" dirty="0"/>
              <a:t> statt </a:t>
            </a:r>
            <a:r>
              <a:rPr lang="de-DE" i="1" dirty="0"/>
              <a:t>G</a:t>
            </a:r>
            <a:r>
              <a:rPr lang="de-DE" dirty="0"/>
              <a:t>, Leitton zu 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B956C24-1B71-4965-840A-B9CC5A4A66DF}"/>
              </a:ext>
            </a:extLst>
          </p:cNvPr>
          <p:cNvSpPr/>
          <p:nvPr/>
        </p:nvSpPr>
        <p:spPr>
          <a:xfrm>
            <a:off x="3530479" y="4589198"/>
            <a:ext cx="443060" cy="188514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BB87270-4F6C-4DFC-B53F-F7935ABA3774}"/>
              </a:ext>
            </a:extLst>
          </p:cNvPr>
          <p:cNvSpPr/>
          <p:nvPr/>
        </p:nvSpPr>
        <p:spPr>
          <a:xfrm>
            <a:off x="5979736" y="4589198"/>
            <a:ext cx="443060" cy="188514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66CB313-0F3E-485C-83F4-4D49E59C0AA3}"/>
              </a:ext>
            </a:extLst>
          </p:cNvPr>
          <p:cNvCxnSpPr>
            <a:cxnSpLocks/>
          </p:cNvCxnSpPr>
          <p:nvPr/>
        </p:nvCxnSpPr>
        <p:spPr>
          <a:xfrm flipH="1">
            <a:off x="1260460" y="1659118"/>
            <a:ext cx="336306" cy="8955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0737AEE-28E1-407F-B70A-0EE0195853F7}"/>
              </a:ext>
            </a:extLst>
          </p:cNvPr>
          <p:cNvSpPr txBox="1"/>
          <p:nvPr/>
        </p:nvSpPr>
        <p:spPr>
          <a:xfrm>
            <a:off x="1596766" y="1474452"/>
            <a:ext cx="333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ist Cis = </a:t>
            </a:r>
            <a:r>
              <a:rPr lang="de-DE" i="1" dirty="0" err="1"/>
              <a:t>ti</a:t>
            </a:r>
            <a:r>
              <a:rPr lang="de-DE" dirty="0"/>
              <a:t>; &gt;&gt; </a:t>
            </a:r>
            <a:r>
              <a:rPr lang="de-DE" i="1" dirty="0"/>
              <a:t>do</a:t>
            </a:r>
            <a:r>
              <a:rPr lang="de-DE" dirty="0"/>
              <a:t> = D</a:t>
            </a:r>
          </a:p>
        </p:txBody>
      </p:sp>
      <p:pic>
        <p:nvPicPr>
          <p:cNvPr id="22" name="CP 009 Anfang 4st_B1">
            <a:hlinkClick r:id="" action="ppaction://media"/>
            <a:extLst>
              <a:ext uri="{FF2B5EF4-FFF2-40B4-BE49-F238E27FC236}">
                <a16:creationId xmlns:a16="http://schemas.microsoft.com/office/drawing/2014/main" id="{CA494B0A-E38B-47E6-9652-582711BFD2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6251" y="5402513"/>
            <a:ext cx="609600" cy="6096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A7CCBCB4-E2F7-4D00-AA84-3AF097780341}"/>
              </a:ext>
            </a:extLst>
          </p:cNvPr>
          <p:cNvSpPr/>
          <p:nvPr/>
        </p:nvSpPr>
        <p:spPr>
          <a:xfrm>
            <a:off x="1085009" y="2884508"/>
            <a:ext cx="871527" cy="19406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6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6" grpId="0"/>
      <p:bldP spid="17" grpId="0" animBg="1"/>
      <p:bldP spid="18" grpId="0" animBg="1"/>
      <p:bldP spid="21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P 004 Z1-2 4st">
            <a:hlinkClick r:id="" action="ppaction://media"/>
            <a:extLst>
              <a:ext uri="{FF2B5EF4-FFF2-40B4-BE49-F238E27FC236}">
                <a16:creationId xmlns:a16="http://schemas.microsoft.com/office/drawing/2014/main" id="{D5557807-2C72-4148-A5C2-8B4DA3ED6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5244" y="2333214"/>
            <a:ext cx="609600" cy="609600"/>
          </a:xfrm>
          <a:prstGeom prst="rect">
            <a:avLst/>
          </a:prstGeom>
        </p:spPr>
      </p:pic>
      <p:pic>
        <p:nvPicPr>
          <p:cNvPr id="6" name="CP 004 Z1-2 4st_T2">
            <a:hlinkClick r:id="" action="ppaction://media"/>
            <a:extLst>
              <a:ext uri="{FF2B5EF4-FFF2-40B4-BE49-F238E27FC236}">
                <a16:creationId xmlns:a16="http://schemas.microsoft.com/office/drawing/2014/main" id="{7B2A38CF-19A1-4E3C-9579-C218C3740E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00085" y="5400160"/>
            <a:ext cx="609600" cy="609600"/>
          </a:xfrm>
          <a:prstGeom prst="rect">
            <a:avLst/>
          </a:prstGeom>
        </p:spPr>
      </p:pic>
      <p:pic>
        <p:nvPicPr>
          <p:cNvPr id="7" name="CP 004 Z1-2 4st_B2">
            <a:hlinkClick r:id="" action="ppaction://media"/>
            <a:extLst>
              <a:ext uri="{FF2B5EF4-FFF2-40B4-BE49-F238E27FC236}">
                <a16:creationId xmlns:a16="http://schemas.microsoft.com/office/drawing/2014/main" id="{C029FCF5-3D4D-43A3-84B6-199741B75A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5244" y="4065343"/>
            <a:ext cx="609600" cy="609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E61796-57A0-4A62-860D-2E03F325CA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5324" r="11022" b="59873"/>
          <a:stretch/>
        </p:blipFill>
        <p:spPr>
          <a:xfrm>
            <a:off x="753360" y="2160618"/>
            <a:ext cx="6493445" cy="395484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8080D65-6E82-4CC6-950A-E605788E253D}"/>
              </a:ext>
            </a:extLst>
          </p:cNvPr>
          <p:cNvSpPr txBox="1"/>
          <p:nvPr/>
        </p:nvSpPr>
        <p:spPr>
          <a:xfrm>
            <a:off x="9814212" y="4956185"/>
            <a:ext cx="202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Tenor 2 verstärkt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7AB106-31F3-4368-8F89-E218847BC833}"/>
              </a:ext>
            </a:extLst>
          </p:cNvPr>
          <p:cNvSpPr txBox="1"/>
          <p:nvPr/>
        </p:nvSpPr>
        <p:spPr>
          <a:xfrm>
            <a:off x="9814212" y="3658690"/>
            <a:ext cx="202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Bass 2 verstärkt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6D01626-9BAF-4EDB-88F4-24D14DED1C3F}"/>
              </a:ext>
            </a:extLst>
          </p:cNvPr>
          <p:cNvCxnSpPr>
            <a:cxnSpLocks/>
          </p:cNvCxnSpPr>
          <p:nvPr/>
        </p:nvCxnSpPr>
        <p:spPr>
          <a:xfrm flipH="1">
            <a:off x="1467849" y="1885429"/>
            <a:ext cx="336306" cy="8955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440664B-977F-4A3F-BF7F-06C2F8725B78}"/>
              </a:ext>
            </a:extLst>
          </p:cNvPr>
          <p:cNvSpPr txBox="1"/>
          <p:nvPr/>
        </p:nvSpPr>
        <p:spPr>
          <a:xfrm>
            <a:off x="1758795" y="1827285"/>
            <a:ext cx="239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2.letztes Be = </a:t>
            </a:r>
            <a:r>
              <a:rPr lang="de-DE" i="1" dirty="0"/>
              <a:t>do</a:t>
            </a:r>
            <a:r>
              <a:rPr lang="de-DE" dirty="0"/>
              <a:t> = 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1423331-4A61-4DB3-8556-9CD354327144}"/>
              </a:ext>
            </a:extLst>
          </p:cNvPr>
          <p:cNvSpPr/>
          <p:nvPr/>
        </p:nvSpPr>
        <p:spPr>
          <a:xfrm>
            <a:off x="1970202" y="4065343"/>
            <a:ext cx="3537185" cy="21510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E367E6E-90A5-4AE8-B715-953F1A11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1153" cy="1325563"/>
          </a:xfrm>
        </p:spPr>
        <p:txBody>
          <a:bodyPr>
            <a:normAutofit/>
          </a:bodyPr>
          <a:lstStyle/>
          <a:p>
            <a:r>
              <a:rPr lang="de-DE" sz="2400" dirty="0"/>
              <a:t>Modulation zur Dominante am Ende der 2. Phrase, dann direkt zurück zur Grundtonart. Halbtonwechsel im 2. Bass und im 2. Tenor.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D72617-EE12-4E4A-9EA4-A10CD9D55D99}"/>
              </a:ext>
            </a:extLst>
          </p:cNvPr>
          <p:cNvSpPr/>
          <p:nvPr/>
        </p:nvSpPr>
        <p:spPr>
          <a:xfrm>
            <a:off x="1067662" y="3153896"/>
            <a:ext cx="871527" cy="19406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835B096-22B4-4946-892F-26D0DD797F23}"/>
              </a:ext>
            </a:extLst>
          </p:cNvPr>
          <p:cNvSpPr/>
          <p:nvPr/>
        </p:nvSpPr>
        <p:spPr>
          <a:xfrm>
            <a:off x="1098675" y="3970681"/>
            <a:ext cx="871527" cy="19406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378102A-BA28-4749-AA57-38458FDA1253}"/>
              </a:ext>
            </a:extLst>
          </p:cNvPr>
          <p:cNvSpPr/>
          <p:nvPr/>
        </p:nvSpPr>
        <p:spPr>
          <a:xfrm>
            <a:off x="2282215" y="4956185"/>
            <a:ext cx="394998" cy="17689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645A0E6-5EBD-46CC-AC1F-FAD9931663CD}"/>
              </a:ext>
            </a:extLst>
          </p:cNvPr>
          <p:cNvSpPr/>
          <p:nvPr/>
        </p:nvSpPr>
        <p:spPr>
          <a:xfrm>
            <a:off x="4923934" y="4934382"/>
            <a:ext cx="443060" cy="188514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B5E8E17-D9F8-43C4-9EB4-BBD7509938EF}"/>
              </a:ext>
            </a:extLst>
          </p:cNvPr>
          <p:cNvCxnSpPr>
            <a:cxnSpLocks/>
          </p:cNvCxnSpPr>
          <p:nvPr/>
        </p:nvCxnSpPr>
        <p:spPr>
          <a:xfrm flipH="1" flipV="1">
            <a:off x="2955999" y="5637229"/>
            <a:ext cx="579053" cy="8556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F1E3D06-C98B-4B04-9D60-9F870816A77F}"/>
              </a:ext>
            </a:extLst>
          </p:cNvPr>
          <p:cNvCxnSpPr>
            <a:cxnSpLocks/>
          </p:cNvCxnSpPr>
          <p:nvPr/>
        </p:nvCxnSpPr>
        <p:spPr>
          <a:xfrm flipV="1">
            <a:off x="3535052" y="4794627"/>
            <a:ext cx="328626" cy="1654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CBDEA6E6-89DD-454F-B65B-E33AEB9BAA18}"/>
              </a:ext>
            </a:extLst>
          </p:cNvPr>
          <p:cNvSpPr txBox="1"/>
          <p:nvPr/>
        </p:nvSpPr>
        <p:spPr>
          <a:xfrm>
            <a:off x="3523725" y="6205982"/>
            <a:ext cx="792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Erhöhung von As zu A, von </a:t>
            </a:r>
            <a:r>
              <a:rPr lang="de-DE" sz="1600" i="1" dirty="0" err="1"/>
              <a:t>fa</a:t>
            </a:r>
            <a:r>
              <a:rPr lang="de-DE" sz="1600" i="1" dirty="0"/>
              <a:t> </a:t>
            </a:r>
            <a:r>
              <a:rPr lang="de-DE" sz="1600" dirty="0"/>
              <a:t>zu </a:t>
            </a:r>
            <a:r>
              <a:rPr lang="de-DE" sz="1600" i="1" dirty="0" err="1"/>
              <a:t>fi</a:t>
            </a:r>
            <a:r>
              <a:rPr lang="de-DE" sz="1600" dirty="0"/>
              <a:t>, umbenannt zu </a:t>
            </a:r>
            <a:r>
              <a:rPr lang="de-DE" sz="1600" i="1" dirty="0" err="1"/>
              <a:t>ti</a:t>
            </a:r>
            <a:r>
              <a:rPr lang="de-DE" sz="1600" dirty="0"/>
              <a:t>, Leitton zu B (5. Ton der Es-Dur-Tonleiter)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40B0C1-AB06-4E8F-B859-82EDA8F7CED1}"/>
              </a:ext>
            </a:extLst>
          </p:cNvPr>
          <p:cNvSpPr/>
          <p:nvPr/>
        </p:nvSpPr>
        <p:spPr>
          <a:xfrm>
            <a:off x="5193776" y="4310636"/>
            <a:ext cx="2067612" cy="170625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1E2E409-3E52-43D0-9004-E6E7A05C286D}"/>
              </a:ext>
            </a:extLst>
          </p:cNvPr>
          <p:cNvCxnSpPr>
            <a:cxnSpLocks/>
          </p:cNvCxnSpPr>
          <p:nvPr/>
        </p:nvCxnSpPr>
        <p:spPr>
          <a:xfrm flipH="1">
            <a:off x="6389832" y="3688355"/>
            <a:ext cx="895305" cy="104275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CCFAD98E-3886-4415-AFB1-B45A4F255CB4}"/>
              </a:ext>
            </a:extLst>
          </p:cNvPr>
          <p:cNvSpPr txBox="1"/>
          <p:nvPr/>
        </p:nvSpPr>
        <p:spPr>
          <a:xfrm>
            <a:off x="7246805" y="3560333"/>
            <a:ext cx="16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statt A wieder As = </a:t>
            </a:r>
            <a:r>
              <a:rPr lang="de-DE" sz="1600" i="1" dirty="0" err="1"/>
              <a:t>fa</a:t>
            </a:r>
            <a:r>
              <a:rPr lang="de-DE" sz="1600" i="1" dirty="0"/>
              <a:t> </a:t>
            </a:r>
            <a:r>
              <a:rPr lang="de-DE" sz="1600" dirty="0"/>
              <a:t>von Es-Dur</a:t>
            </a:r>
          </a:p>
        </p:txBody>
      </p:sp>
    </p:spTree>
    <p:extLst>
      <p:ext uri="{BB962C8B-B14F-4D97-AF65-F5344CB8AC3E}">
        <p14:creationId xmlns:p14="http://schemas.microsoft.com/office/powerpoint/2010/main" val="21758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5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7D3CB-7080-4BF6-8F35-A35C7AAF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Modulation zur Dominanttonart A-Dur am Ende der ersten Verszeile, dann zurück zur Ausgangstonart D-Dur. </a:t>
            </a:r>
            <a:br>
              <a:rPr lang="de-DE" sz="2800" dirty="0"/>
            </a:br>
            <a:r>
              <a:rPr lang="de-DE" sz="2800" dirty="0"/>
              <a:t>Halbtonveränderung im 1. und 2. Bass.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D0AA3-7AF0-4853-AAD9-3EB5778A18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5324" r="5275" b="77143"/>
          <a:stretch/>
        </p:blipFill>
        <p:spPr>
          <a:xfrm>
            <a:off x="344301" y="2446545"/>
            <a:ext cx="8151775" cy="2278422"/>
          </a:xfrm>
          <a:prstGeom prst="rect">
            <a:avLst/>
          </a:prstGeom>
        </p:spPr>
      </p:pic>
      <p:pic>
        <p:nvPicPr>
          <p:cNvPr id="5" name="CP 064 Anfang 4st">
            <a:hlinkClick r:id="" action="ppaction://media"/>
            <a:extLst>
              <a:ext uri="{FF2B5EF4-FFF2-40B4-BE49-F238E27FC236}">
                <a16:creationId xmlns:a16="http://schemas.microsoft.com/office/drawing/2014/main" id="{DC7DC15A-7EE0-401F-AA65-E7E65053E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40388" y="1763816"/>
            <a:ext cx="609600" cy="609600"/>
          </a:xfrm>
          <a:prstGeom prst="rect">
            <a:avLst/>
          </a:prstGeom>
        </p:spPr>
      </p:pic>
      <p:pic>
        <p:nvPicPr>
          <p:cNvPr id="6" name="CP 064 Anfang 4st_B1">
            <a:hlinkClick r:id="" action="ppaction://media"/>
            <a:extLst>
              <a:ext uri="{FF2B5EF4-FFF2-40B4-BE49-F238E27FC236}">
                <a16:creationId xmlns:a16="http://schemas.microsoft.com/office/drawing/2014/main" id="{F9F0CC08-5F15-4DF9-96EF-236E2C6238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9053" y="3407614"/>
            <a:ext cx="609600" cy="609600"/>
          </a:xfrm>
          <a:prstGeom prst="rect">
            <a:avLst/>
          </a:prstGeom>
        </p:spPr>
      </p:pic>
      <p:pic>
        <p:nvPicPr>
          <p:cNvPr id="7" name="CP 064 Anfang 4st_B2">
            <a:hlinkClick r:id="" action="ppaction://media"/>
            <a:extLst>
              <a:ext uri="{FF2B5EF4-FFF2-40B4-BE49-F238E27FC236}">
                <a16:creationId xmlns:a16="http://schemas.microsoft.com/office/drawing/2014/main" id="{51648578-6E6D-4C0D-A76B-6EDDC7A914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90574" y="5170754"/>
            <a:ext cx="609600" cy="60960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B31B9C3-FA2B-4F4A-9A03-BE8DA87218CF}"/>
              </a:ext>
            </a:extLst>
          </p:cNvPr>
          <p:cNvCxnSpPr>
            <a:cxnSpLocks/>
          </p:cNvCxnSpPr>
          <p:nvPr/>
        </p:nvCxnSpPr>
        <p:spPr>
          <a:xfrm flipV="1">
            <a:off x="3996966" y="3983922"/>
            <a:ext cx="328626" cy="1654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E706426-694C-4C04-9D65-7231702A8D2A}"/>
              </a:ext>
            </a:extLst>
          </p:cNvPr>
          <p:cNvCxnSpPr>
            <a:cxnSpLocks/>
          </p:cNvCxnSpPr>
          <p:nvPr/>
        </p:nvCxnSpPr>
        <p:spPr>
          <a:xfrm flipH="1" flipV="1">
            <a:off x="3393910" y="4108501"/>
            <a:ext cx="603056" cy="15295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0A4D1D9C-3505-4E7E-AB38-DD3AD6CE4FA7}"/>
              </a:ext>
            </a:extLst>
          </p:cNvPr>
          <p:cNvSpPr/>
          <p:nvPr/>
        </p:nvSpPr>
        <p:spPr>
          <a:xfrm>
            <a:off x="2682056" y="2773871"/>
            <a:ext cx="2380138" cy="17981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64D6980-89C6-47E5-969F-9AA9A450044C}"/>
              </a:ext>
            </a:extLst>
          </p:cNvPr>
          <p:cNvCxnSpPr>
            <a:cxnSpLocks/>
          </p:cNvCxnSpPr>
          <p:nvPr/>
        </p:nvCxnSpPr>
        <p:spPr>
          <a:xfrm flipH="1" flipV="1">
            <a:off x="5665250" y="3983922"/>
            <a:ext cx="874665" cy="19534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90F57B8A-B8F3-4DD9-82D1-6CC0F11BB0C3}"/>
              </a:ext>
            </a:extLst>
          </p:cNvPr>
          <p:cNvSpPr/>
          <p:nvPr/>
        </p:nvSpPr>
        <p:spPr>
          <a:xfrm>
            <a:off x="4687116" y="2828545"/>
            <a:ext cx="2222731" cy="189642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6FCB668-21B7-4161-B6EB-54A4D78D7AF1}"/>
              </a:ext>
            </a:extLst>
          </p:cNvPr>
          <p:cNvCxnSpPr>
            <a:cxnSpLocks/>
          </p:cNvCxnSpPr>
          <p:nvPr/>
        </p:nvCxnSpPr>
        <p:spPr>
          <a:xfrm flipH="1">
            <a:off x="1095827" y="2101299"/>
            <a:ext cx="336306" cy="8955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F2810F4-F5BD-4D8E-A7C5-54211FE96C37}"/>
              </a:ext>
            </a:extLst>
          </p:cNvPr>
          <p:cNvSpPr txBox="1"/>
          <p:nvPr/>
        </p:nvSpPr>
        <p:spPr>
          <a:xfrm>
            <a:off x="1434868" y="1806518"/>
            <a:ext cx="325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= Cis = </a:t>
            </a:r>
            <a:r>
              <a:rPr lang="de-DE" i="1" dirty="0" err="1"/>
              <a:t>ti</a:t>
            </a:r>
            <a:r>
              <a:rPr lang="de-DE" dirty="0"/>
              <a:t>; &gt;&gt; </a:t>
            </a:r>
            <a:r>
              <a:rPr lang="de-DE" i="1" dirty="0"/>
              <a:t>do</a:t>
            </a:r>
            <a:r>
              <a:rPr lang="de-DE" dirty="0"/>
              <a:t> = 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F3ACB3B-BEBC-4DAB-B65C-F682F6004E12}"/>
              </a:ext>
            </a:extLst>
          </p:cNvPr>
          <p:cNvSpPr txBox="1"/>
          <p:nvPr/>
        </p:nvSpPr>
        <p:spPr>
          <a:xfrm>
            <a:off x="2260141" y="5638087"/>
            <a:ext cx="32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Gis statt G; </a:t>
            </a:r>
            <a:r>
              <a:rPr lang="de-DE" i="1" dirty="0" err="1"/>
              <a:t>fa</a:t>
            </a:r>
            <a:r>
              <a:rPr lang="de-DE" dirty="0"/>
              <a:t> wird zu </a:t>
            </a:r>
            <a:r>
              <a:rPr lang="de-DE" i="1" dirty="0" err="1"/>
              <a:t>fi</a:t>
            </a:r>
            <a:r>
              <a:rPr lang="de-DE" dirty="0"/>
              <a:t>, umbenannt zu </a:t>
            </a:r>
            <a:r>
              <a:rPr lang="de-DE" i="1" dirty="0" err="1"/>
              <a:t>ti</a:t>
            </a:r>
            <a:r>
              <a:rPr lang="de-DE" dirty="0"/>
              <a:t>, Leitton zu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D93247-BFF7-4292-8547-CA8738601099}"/>
              </a:ext>
            </a:extLst>
          </p:cNvPr>
          <p:cNvSpPr txBox="1"/>
          <p:nvPr/>
        </p:nvSpPr>
        <p:spPr>
          <a:xfrm>
            <a:off x="6702458" y="5835192"/>
            <a:ext cx="17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statt Gis wieder G = </a:t>
            </a:r>
            <a:r>
              <a:rPr lang="de-DE" i="1" dirty="0" err="1"/>
              <a:t>fa</a:t>
            </a:r>
            <a:r>
              <a:rPr lang="de-DE" dirty="0"/>
              <a:t> von D-Dur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941794-ECAE-41CF-8276-FBB27808805A}"/>
              </a:ext>
            </a:extLst>
          </p:cNvPr>
          <p:cNvSpPr txBox="1"/>
          <p:nvPr/>
        </p:nvSpPr>
        <p:spPr>
          <a:xfrm>
            <a:off x="9304256" y="2828545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Bass verstärkt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F2F5E9-BAAC-447E-8494-953B08FBC09C}"/>
              </a:ext>
            </a:extLst>
          </p:cNvPr>
          <p:cNvSpPr txBox="1"/>
          <p:nvPr/>
        </p:nvSpPr>
        <p:spPr>
          <a:xfrm>
            <a:off x="9304256" y="4605837"/>
            <a:ext cx="222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Bass verstärkt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6E3C2DB-1411-4459-9F35-08075AA58CE5}"/>
              </a:ext>
            </a:extLst>
          </p:cNvPr>
          <p:cNvSpPr/>
          <p:nvPr/>
        </p:nvSpPr>
        <p:spPr>
          <a:xfrm>
            <a:off x="2839463" y="3614191"/>
            <a:ext cx="394998" cy="17689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5DCD555-A0EE-4D51-A85B-CBF421F629D5}"/>
              </a:ext>
            </a:extLst>
          </p:cNvPr>
          <p:cNvSpPr/>
          <p:nvPr/>
        </p:nvSpPr>
        <p:spPr>
          <a:xfrm>
            <a:off x="700829" y="3575835"/>
            <a:ext cx="868250" cy="21524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EA9A032-77E3-4CF5-9437-3148E1AB59E2}"/>
              </a:ext>
            </a:extLst>
          </p:cNvPr>
          <p:cNvSpPr/>
          <p:nvPr/>
        </p:nvSpPr>
        <p:spPr>
          <a:xfrm>
            <a:off x="762253" y="4308816"/>
            <a:ext cx="774203" cy="21524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445E835-2563-4DBC-8AC2-CA8414032223}"/>
              </a:ext>
            </a:extLst>
          </p:cNvPr>
          <p:cNvSpPr/>
          <p:nvPr/>
        </p:nvSpPr>
        <p:spPr>
          <a:xfrm>
            <a:off x="4619134" y="3619365"/>
            <a:ext cx="443060" cy="188514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0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42B7A-79A5-453C-A0DD-5C0EEC46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Modulation zur Dominanttonart G-Dur direkt am Anfang der 3. Phrase, zurück nach C-Dur direkt nach der Pause. Halbtonwechsel im 1. Bass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B98EA2-D950-4CA1-860E-1CBB31CA28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7112" r="4916" b="62920"/>
          <a:stretch/>
        </p:blipFill>
        <p:spPr>
          <a:xfrm>
            <a:off x="706225" y="2499585"/>
            <a:ext cx="7305302" cy="3455013"/>
          </a:xfrm>
          <a:prstGeom prst="rect">
            <a:avLst/>
          </a:prstGeom>
        </p:spPr>
      </p:pic>
      <p:pic>
        <p:nvPicPr>
          <p:cNvPr id="5" name="Cp 073 4st">
            <a:hlinkClick r:id="" action="ppaction://media"/>
            <a:extLst>
              <a:ext uri="{FF2B5EF4-FFF2-40B4-BE49-F238E27FC236}">
                <a16:creationId xmlns:a16="http://schemas.microsoft.com/office/drawing/2014/main" id="{4800AD86-E7D7-4545-BE66-FCDBA6638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1032" y="2070550"/>
            <a:ext cx="609600" cy="609600"/>
          </a:xfrm>
          <a:prstGeom prst="rect">
            <a:avLst/>
          </a:prstGeom>
        </p:spPr>
      </p:pic>
      <p:pic>
        <p:nvPicPr>
          <p:cNvPr id="6" name="Cp 073 4st_B1">
            <a:hlinkClick r:id="" action="ppaction://media"/>
            <a:extLst>
              <a:ext uri="{FF2B5EF4-FFF2-40B4-BE49-F238E27FC236}">
                <a16:creationId xmlns:a16="http://schemas.microsoft.com/office/drawing/2014/main" id="{67D335A5-7CD9-4301-850F-3C6CD5BEB7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2379" y="4793352"/>
            <a:ext cx="609600" cy="60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BC3A0B-375E-493B-95CD-7AD1ABD378D6}"/>
              </a:ext>
            </a:extLst>
          </p:cNvPr>
          <p:cNvSpPr txBox="1"/>
          <p:nvPr/>
        </p:nvSpPr>
        <p:spPr>
          <a:xfrm>
            <a:off x="980388" y="1660189"/>
            <a:ext cx="387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S. 210, „Nun leb wohl, du kleine Gasse“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BBB418-E931-41EE-86A2-566D2332DD2A}"/>
              </a:ext>
            </a:extLst>
          </p:cNvPr>
          <p:cNvSpPr txBox="1"/>
          <p:nvPr/>
        </p:nvSpPr>
        <p:spPr>
          <a:xfrm>
            <a:off x="1102936" y="2200473"/>
            <a:ext cx="26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 Vorzeichen &gt;&gt; </a:t>
            </a:r>
            <a:r>
              <a:rPr lang="de-DE" i="1" dirty="0"/>
              <a:t>do</a:t>
            </a:r>
            <a:r>
              <a:rPr lang="de-DE" dirty="0"/>
              <a:t> = C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6346407-A2BA-4B0D-9200-B580D4B0D6D5}"/>
              </a:ext>
            </a:extLst>
          </p:cNvPr>
          <p:cNvCxnSpPr>
            <a:cxnSpLocks/>
          </p:cNvCxnSpPr>
          <p:nvPr/>
        </p:nvCxnSpPr>
        <p:spPr>
          <a:xfrm flipV="1">
            <a:off x="5279010" y="3685880"/>
            <a:ext cx="2017336" cy="23268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6649C97-3ED4-4055-85B0-2641491A1C0B}"/>
              </a:ext>
            </a:extLst>
          </p:cNvPr>
          <p:cNvCxnSpPr>
            <a:cxnSpLocks/>
          </p:cNvCxnSpPr>
          <p:nvPr/>
        </p:nvCxnSpPr>
        <p:spPr>
          <a:xfrm flipV="1">
            <a:off x="5279010" y="3616970"/>
            <a:ext cx="896121" cy="2453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16D948B-5088-4927-B014-3CD60CEDF169}"/>
              </a:ext>
            </a:extLst>
          </p:cNvPr>
          <p:cNvSpPr txBox="1"/>
          <p:nvPr/>
        </p:nvSpPr>
        <p:spPr>
          <a:xfrm>
            <a:off x="5348167" y="5930544"/>
            <a:ext cx="322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Fis statt F; </a:t>
            </a:r>
            <a:r>
              <a:rPr lang="de-DE" i="1" dirty="0" err="1"/>
              <a:t>fa</a:t>
            </a:r>
            <a:r>
              <a:rPr lang="de-DE" dirty="0"/>
              <a:t> wird zu </a:t>
            </a:r>
            <a:r>
              <a:rPr lang="de-DE" i="1" dirty="0" err="1"/>
              <a:t>fi</a:t>
            </a:r>
            <a:r>
              <a:rPr lang="de-DE" dirty="0"/>
              <a:t>, umbenannt zu </a:t>
            </a:r>
            <a:r>
              <a:rPr lang="de-DE" i="1" dirty="0" err="1"/>
              <a:t>ti</a:t>
            </a:r>
            <a:r>
              <a:rPr lang="de-DE" i="1" dirty="0"/>
              <a:t>,</a:t>
            </a:r>
            <a:r>
              <a:rPr lang="de-DE" dirty="0"/>
              <a:t> Leitton zu 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478EED-5FD6-49D4-935C-8108B4AF7258}"/>
              </a:ext>
            </a:extLst>
          </p:cNvPr>
          <p:cNvSpPr txBox="1"/>
          <p:nvPr/>
        </p:nvSpPr>
        <p:spPr>
          <a:xfrm>
            <a:off x="1648996" y="5942571"/>
            <a:ext cx="17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statt Fis wieder F = </a:t>
            </a:r>
            <a:r>
              <a:rPr lang="de-DE" i="1" dirty="0" err="1"/>
              <a:t>fa</a:t>
            </a:r>
            <a:r>
              <a:rPr lang="de-DE" i="1" dirty="0"/>
              <a:t> </a:t>
            </a:r>
            <a:r>
              <a:rPr lang="de-DE" dirty="0"/>
              <a:t>von C-Dur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0FCB078-621B-46C9-9119-88CE4E08FF31}"/>
              </a:ext>
            </a:extLst>
          </p:cNvPr>
          <p:cNvSpPr/>
          <p:nvPr/>
        </p:nvSpPr>
        <p:spPr>
          <a:xfrm>
            <a:off x="5639821" y="2375350"/>
            <a:ext cx="2380138" cy="17981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EFDFFDB-5507-4EF0-9E41-3C47BD56D06A}"/>
              </a:ext>
            </a:extLst>
          </p:cNvPr>
          <p:cNvSpPr/>
          <p:nvPr/>
        </p:nvSpPr>
        <p:spPr>
          <a:xfrm>
            <a:off x="1780491" y="4129618"/>
            <a:ext cx="2222731" cy="189642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2BA933A-8CCA-4845-AD28-0DE8A90AE0C1}"/>
              </a:ext>
            </a:extLst>
          </p:cNvPr>
          <p:cNvCxnSpPr>
            <a:cxnSpLocks/>
          </p:cNvCxnSpPr>
          <p:nvPr/>
        </p:nvCxnSpPr>
        <p:spPr>
          <a:xfrm flipH="1" flipV="1">
            <a:off x="3383191" y="5580668"/>
            <a:ext cx="186915" cy="67304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AF375D3-F25A-49E3-A7E2-D24DD66851E6}"/>
              </a:ext>
            </a:extLst>
          </p:cNvPr>
          <p:cNvSpPr txBox="1"/>
          <p:nvPr/>
        </p:nvSpPr>
        <p:spPr>
          <a:xfrm>
            <a:off x="9720431" y="4276819"/>
            <a:ext cx="206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Bass verstärkt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85E211B-5A09-48B4-B6A4-40EE49820C57}"/>
              </a:ext>
            </a:extLst>
          </p:cNvPr>
          <p:cNvSpPr/>
          <p:nvPr/>
        </p:nvSpPr>
        <p:spPr>
          <a:xfrm>
            <a:off x="912241" y="3182310"/>
            <a:ext cx="868250" cy="21524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C38C579-B090-4C20-B477-80644CBED094}"/>
              </a:ext>
            </a:extLst>
          </p:cNvPr>
          <p:cNvSpPr/>
          <p:nvPr/>
        </p:nvSpPr>
        <p:spPr>
          <a:xfrm>
            <a:off x="5419428" y="3182311"/>
            <a:ext cx="528885" cy="24669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5E2EC93-3DEB-4B5B-9FC2-5FA0DBF00E43}"/>
              </a:ext>
            </a:extLst>
          </p:cNvPr>
          <p:cNvSpPr/>
          <p:nvPr/>
        </p:nvSpPr>
        <p:spPr>
          <a:xfrm>
            <a:off x="1772059" y="5095967"/>
            <a:ext cx="443060" cy="188514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2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6" grpId="0"/>
      <p:bldP spid="17" grpId="0"/>
      <p:bldP spid="18" grpId="0" animBg="1"/>
      <p:bldP spid="19" grpId="0" animBg="1"/>
      <p:bldP spid="23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6DADFAA-FF92-4814-ACDD-20BD51EE32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6735" r="2493" b="57801"/>
          <a:stretch/>
        </p:blipFill>
        <p:spPr>
          <a:xfrm>
            <a:off x="3692116" y="2459540"/>
            <a:ext cx="6680560" cy="3636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44146E-9EA9-4011-8C96-503B224D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Modulation zur Dominante am Phrasenbeginn, zurück in der nächsten Phrase. Sprung auf den Leitton im 2. Bass – übermäßige Quarte </a:t>
            </a:r>
            <a:r>
              <a:rPr lang="de-DE" sz="2800" i="1" dirty="0" err="1"/>
              <a:t>fa-ti</a:t>
            </a:r>
            <a:r>
              <a:rPr lang="de-DE" sz="2800" i="1" dirty="0"/>
              <a:t>.</a:t>
            </a:r>
          </a:p>
        </p:txBody>
      </p:sp>
      <p:pic>
        <p:nvPicPr>
          <p:cNvPr id="7" name="CP 017 4st_Z3-4">
            <a:hlinkClick r:id="" action="ppaction://media"/>
            <a:extLst>
              <a:ext uri="{FF2B5EF4-FFF2-40B4-BE49-F238E27FC236}">
                <a16:creationId xmlns:a16="http://schemas.microsoft.com/office/drawing/2014/main" id="{C9333A94-8613-4DED-BA64-129026B7F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654" y="2414308"/>
            <a:ext cx="609600" cy="609600"/>
          </a:xfrm>
          <a:prstGeom prst="rect">
            <a:avLst/>
          </a:prstGeom>
        </p:spPr>
      </p:pic>
      <p:pic>
        <p:nvPicPr>
          <p:cNvPr id="8" name="CP 017 4st_Z3-4_T2">
            <a:hlinkClick r:id="" action="ppaction://media"/>
            <a:extLst>
              <a:ext uri="{FF2B5EF4-FFF2-40B4-BE49-F238E27FC236}">
                <a16:creationId xmlns:a16="http://schemas.microsoft.com/office/drawing/2014/main" id="{5B074AB2-D619-4959-996B-09002CC31C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052" y="5681221"/>
            <a:ext cx="609600" cy="609600"/>
          </a:xfrm>
          <a:prstGeom prst="rect">
            <a:avLst/>
          </a:prstGeom>
        </p:spPr>
      </p:pic>
      <p:pic>
        <p:nvPicPr>
          <p:cNvPr id="9" name="CP 017 4st_Z3-4_B2">
            <a:hlinkClick r:id="" action="ppaction://media"/>
            <a:extLst>
              <a:ext uri="{FF2B5EF4-FFF2-40B4-BE49-F238E27FC236}">
                <a16:creationId xmlns:a16="http://schemas.microsoft.com/office/drawing/2014/main" id="{CE12F60F-ED25-42DC-BD56-F445093327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052" y="4459397"/>
            <a:ext cx="609600" cy="609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B7E63C6-F3EE-44B2-9C37-BC998C9C2E77}"/>
              </a:ext>
            </a:extLst>
          </p:cNvPr>
          <p:cNvSpPr txBox="1"/>
          <p:nvPr/>
        </p:nvSpPr>
        <p:spPr>
          <a:xfrm>
            <a:off x="852654" y="1497205"/>
            <a:ext cx="478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42, „Das beste Bier im ganzen Nest“, 2. Hälfte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EBF5601-AFB9-47E6-BC71-F8406B9051D2}"/>
              </a:ext>
            </a:extLst>
          </p:cNvPr>
          <p:cNvCxnSpPr>
            <a:cxnSpLocks/>
          </p:cNvCxnSpPr>
          <p:nvPr/>
        </p:nvCxnSpPr>
        <p:spPr>
          <a:xfrm flipH="1">
            <a:off x="4270342" y="2274874"/>
            <a:ext cx="678338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6EB3C81-0DF2-4595-ADF0-405BD3BE3FDC}"/>
              </a:ext>
            </a:extLst>
          </p:cNvPr>
          <p:cNvSpPr txBox="1"/>
          <p:nvPr/>
        </p:nvSpPr>
        <p:spPr>
          <a:xfrm>
            <a:off x="3928663" y="1894237"/>
            <a:ext cx="325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Kreuz = Fis = </a:t>
            </a:r>
            <a:r>
              <a:rPr lang="de-DE" i="1" dirty="0" err="1"/>
              <a:t>ti</a:t>
            </a:r>
            <a:r>
              <a:rPr lang="de-DE" dirty="0"/>
              <a:t>; &gt;&gt; </a:t>
            </a:r>
            <a:r>
              <a:rPr lang="de-DE" i="1" dirty="0"/>
              <a:t>do</a:t>
            </a:r>
            <a:r>
              <a:rPr lang="de-DE" dirty="0"/>
              <a:t> = G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DFEDBEC-3E9A-470E-BEF0-C84E19D5C416}"/>
              </a:ext>
            </a:extLst>
          </p:cNvPr>
          <p:cNvSpPr/>
          <p:nvPr/>
        </p:nvSpPr>
        <p:spPr>
          <a:xfrm>
            <a:off x="8785780" y="4654739"/>
            <a:ext cx="197963" cy="218919"/>
          </a:xfrm>
          <a:prstGeom prst="ellipse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95E7ACE-FB61-4A52-A7B2-A6AB26D61827}"/>
              </a:ext>
            </a:extLst>
          </p:cNvPr>
          <p:cNvSpPr/>
          <p:nvPr/>
        </p:nvSpPr>
        <p:spPr>
          <a:xfrm>
            <a:off x="8504547" y="4654738"/>
            <a:ext cx="197963" cy="218919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5B9C4AB-A331-4D37-822E-6E34DB06314B}"/>
              </a:ext>
            </a:extLst>
          </p:cNvPr>
          <p:cNvCxnSpPr>
            <a:cxnSpLocks/>
          </p:cNvCxnSpPr>
          <p:nvPr/>
        </p:nvCxnSpPr>
        <p:spPr>
          <a:xfrm flipV="1">
            <a:off x="7701699" y="4828084"/>
            <a:ext cx="901829" cy="1157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B5AE6E0-68E5-44C0-8C37-C1E814D37946}"/>
              </a:ext>
            </a:extLst>
          </p:cNvPr>
          <p:cNvCxnSpPr>
            <a:cxnSpLocks/>
          </p:cNvCxnSpPr>
          <p:nvPr/>
        </p:nvCxnSpPr>
        <p:spPr>
          <a:xfrm>
            <a:off x="3167384" y="3237209"/>
            <a:ext cx="1781296" cy="4308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21A36F7-04F6-4A17-A99E-F073CDBA32F3}"/>
              </a:ext>
            </a:extLst>
          </p:cNvPr>
          <p:cNvCxnSpPr>
            <a:cxnSpLocks/>
          </p:cNvCxnSpPr>
          <p:nvPr/>
        </p:nvCxnSpPr>
        <p:spPr>
          <a:xfrm flipV="1">
            <a:off x="3167384" y="2953160"/>
            <a:ext cx="2474087" cy="2840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44C016B5-C819-417E-9BAD-0A18F9F102BD}"/>
              </a:ext>
            </a:extLst>
          </p:cNvPr>
          <p:cNvSpPr txBox="1"/>
          <p:nvPr/>
        </p:nvSpPr>
        <p:spPr>
          <a:xfrm>
            <a:off x="2012525" y="2750027"/>
            <a:ext cx="156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Cis statt C; </a:t>
            </a:r>
            <a:r>
              <a:rPr lang="de-DE" i="1" dirty="0" err="1"/>
              <a:t>fa</a:t>
            </a:r>
            <a:r>
              <a:rPr lang="de-DE" dirty="0"/>
              <a:t> wird zu </a:t>
            </a:r>
            <a:r>
              <a:rPr lang="de-DE" i="1" dirty="0" err="1"/>
              <a:t>fi</a:t>
            </a:r>
            <a:r>
              <a:rPr lang="de-DE" i="1" dirty="0"/>
              <a:t>,</a:t>
            </a:r>
            <a:r>
              <a:rPr lang="de-DE" dirty="0"/>
              <a:t> umbenannt zu </a:t>
            </a:r>
            <a:r>
              <a:rPr lang="de-DE" i="1" dirty="0" err="1"/>
              <a:t>ti</a:t>
            </a:r>
            <a:r>
              <a:rPr lang="de-DE" dirty="0"/>
              <a:t>, Leitton zu D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D0CA3F0-288B-48F7-929F-049ADEE9C3C2}"/>
              </a:ext>
            </a:extLst>
          </p:cNvPr>
          <p:cNvSpPr/>
          <p:nvPr/>
        </p:nvSpPr>
        <p:spPr>
          <a:xfrm>
            <a:off x="4404427" y="3141293"/>
            <a:ext cx="325477" cy="208899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5E86032-2997-43B1-A9BA-4D391B428688}"/>
              </a:ext>
            </a:extLst>
          </p:cNvPr>
          <p:cNvSpPr/>
          <p:nvPr/>
        </p:nvSpPr>
        <p:spPr>
          <a:xfrm>
            <a:off x="6867350" y="3095184"/>
            <a:ext cx="528885" cy="246690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3767405-D991-4FF6-A131-E0D8206CE8B6}"/>
              </a:ext>
            </a:extLst>
          </p:cNvPr>
          <p:cNvSpPr/>
          <p:nvPr/>
        </p:nvSpPr>
        <p:spPr>
          <a:xfrm rot="20643224">
            <a:off x="4397207" y="3779099"/>
            <a:ext cx="675896" cy="24669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B0E09CC-C4D0-435B-8A1E-EF958FF50CAD}"/>
              </a:ext>
            </a:extLst>
          </p:cNvPr>
          <p:cNvSpPr/>
          <p:nvPr/>
        </p:nvSpPr>
        <p:spPr>
          <a:xfrm>
            <a:off x="7180911" y="1057635"/>
            <a:ext cx="3535369" cy="34009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83109BD-3C59-4D41-A5BF-735F6F31CB32}"/>
              </a:ext>
            </a:extLst>
          </p:cNvPr>
          <p:cNvCxnSpPr>
            <a:cxnSpLocks/>
          </p:cNvCxnSpPr>
          <p:nvPr/>
        </p:nvCxnSpPr>
        <p:spPr>
          <a:xfrm flipH="1">
            <a:off x="7396235" y="2414308"/>
            <a:ext cx="305464" cy="44097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AA72754-5CEE-4F28-BFB8-65A0B9529D6A}"/>
              </a:ext>
            </a:extLst>
          </p:cNvPr>
          <p:cNvCxnSpPr>
            <a:cxnSpLocks/>
          </p:cNvCxnSpPr>
          <p:nvPr/>
        </p:nvCxnSpPr>
        <p:spPr>
          <a:xfrm flipH="1">
            <a:off x="8974303" y="3885887"/>
            <a:ext cx="1481643" cy="8003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1DDD8BA4-43B7-4D87-B8C8-0E060E5E1D27}"/>
              </a:ext>
            </a:extLst>
          </p:cNvPr>
          <p:cNvSpPr txBox="1"/>
          <p:nvPr/>
        </p:nvSpPr>
        <p:spPr>
          <a:xfrm>
            <a:off x="7630981" y="1875354"/>
            <a:ext cx="17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statt Cis wieder</a:t>
            </a:r>
            <a:br>
              <a:rPr lang="de-DE" dirty="0"/>
            </a:br>
            <a:r>
              <a:rPr lang="de-DE" dirty="0"/>
              <a:t>C = </a:t>
            </a:r>
            <a:r>
              <a:rPr lang="de-DE" i="1" dirty="0" err="1"/>
              <a:t>fa</a:t>
            </a:r>
            <a:r>
              <a:rPr lang="de-DE" dirty="0"/>
              <a:t> von G-Dur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D0240AB-4692-4ED1-B139-2283E5F666E1}"/>
              </a:ext>
            </a:extLst>
          </p:cNvPr>
          <p:cNvSpPr txBox="1"/>
          <p:nvPr/>
        </p:nvSpPr>
        <p:spPr>
          <a:xfrm>
            <a:off x="556181" y="4113890"/>
            <a:ext cx="174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Bass verstärkt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36FAE67-B167-484D-B0D3-25B761C0336C}"/>
              </a:ext>
            </a:extLst>
          </p:cNvPr>
          <p:cNvSpPr txBox="1"/>
          <p:nvPr/>
        </p:nvSpPr>
        <p:spPr>
          <a:xfrm>
            <a:off x="556181" y="5307291"/>
            <a:ext cx="18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Tenor verstärkt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F395E5-231C-4DDE-9C77-6C06FAFCCE51}"/>
              </a:ext>
            </a:extLst>
          </p:cNvPr>
          <p:cNvSpPr txBox="1"/>
          <p:nvPr/>
        </p:nvSpPr>
        <p:spPr>
          <a:xfrm>
            <a:off x="6101128" y="5945975"/>
            <a:ext cx="22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eingeschobener Leitton </a:t>
            </a:r>
            <a:r>
              <a:rPr lang="de-DE" i="1" dirty="0" err="1"/>
              <a:t>fi</a:t>
            </a:r>
            <a:r>
              <a:rPr lang="de-DE" dirty="0"/>
              <a:t> zu </a:t>
            </a:r>
            <a:r>
              <a:rPr lang="de-DE" i="1" dirty="0"/>
              <a:t>so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B118130-54BC-476F-8EF8-E8004622D85E}"/>
              </a:ext>
            </a:extLst>
          </p:cNvPr>
          <p:cNvSpPr txBox="1"/>
          <p:nvPr/>
        </p:nvSpPr>
        <p:spPr>
          <a:xfrm>
            <a:off x="10458523" y="3821502"/>
            <a:ext cx="156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fa</a:t>
            </a:r>
            <a:r>
              <a:rPr lang="de-DE" sz="1600" dirty="0"/>
              <a:t> = Septimenton im Dominant-septimenakkord (</a:t>
            </a:r>
            <a:r>
              <a:rPr lang="de-DE" sz="1600" i="1" dirty="0"/>
              <a:t>so-</a:t>
            </a:r>
            <a:r>
              <a:rPr lang="de-DE" sz="1600" i="1" dirty="0" err="1"/>
              <a:t>ti</a:t>
            </a:r>
            <a:r>
              <a:rPr lang="de-DE" sz="1600" i="1" dirty="0"/>
              <a:t>-</a:t>
            </a:r>
            <a:r>
              <a:rPr lang="de-DE" sz="1600" i="1" dirty="0" err="1"/>
              <a:t>re-fa</a:t>
            </a:r>
            <a:r>
              <a:rPr lang="de-DE" sz="1600" dirty="0"/>
              <a:t>) „</a:t>
            </a:r>
            <a:r>
              <a:rPr lang="de-DE" sz="1600" dirty="0" err="1"/>
              <a:t>Gleitton</a:t>
            </a:r>
            <a:r>
              <a:rPr lang="de-DE" sz="1600" dirty="0"/>
              <a:t>“ &gt;&gt; chromatische Tonfolge </a:t>
            </a:r>
            <a:r>
              <a:rPr lang="de-DE" sz="1600" i="1" dirty="0"/>
              <a:t>so-</a:t>
            </a:r>
            <a:r>
              <a:rPr lang="de-DE" sz="1600" i="1" dirty="0" err="1"/>
              <a:t>fi</a:t>
            </a:r>
            <a:r>
              <a:rPr lang="de-DE" sz="1600" i="1" dirty="0"/>
              <a:t>-</a:t>
            </a:r>
            <a:r>
              <a:rPr lang="de-DE" sz="1600" i="1" dirty="0" err="1"/>
              <a:t>fa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8691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3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3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3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7" grpId="0" animBg="1"/>
      <p:bldP spid="18" grpId="0" animBg="1"/>
      <p:bldP spid="25" grpId="0"/>
      <p:bldP spid="27" grpId="0" animBg="1"/>
      <p:bldP spid="28" grpId="0" animBg="1"/>
      <p:bldP spid="29" grpId="0" animBg="1"/>
      <p:bldP spid="30" grpId="0" animBg="1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Breitbild</PresentationFormat>
  <Paragraphs>41</Paragraphs>
  <Slides>7</Slides>
  <Notes>0</Notes>
  <HiddenSlides>0</HiddenSlides>
  <MMClips>13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Berner Singstudenten</vt:lpstr>
      <vt:lpstr>Modulation in die Dominante (und zurück)</vt:lpstr>
      <vt:lpstr>Modulation zur Dominante am Ende der 2. Phrase, dann zurück zur Grundtonart im Aufstieg vom Dominant- zum Grundton (so-la-ti-do). Halbtonwechsel im 1. Bass.</vt:lpstr>
      <vt:lpstr>Modulation zur Dominante am Ende der 2. Phrase, dann direkt zurück zur Grundtonart. Halbtonwechsel im 2. Bass und im 2. Tenor.</vt:lpstr>
      <vt:lpstr>Modulation zur Dominanttonart A-Dur am Ende der ersten Verszeile, dann zurück zur Ausgangstonart D-Dur.  Halbtonveränderung im 1. und 2. Bass.</vt:lpstr>
      <vt:lpstr>Modulation zur Dominanttonart G-Dur direkt am Anfang der 3. Phrase, zurück nach C-Dur direkt nach der Pause. Halbtonwechsel im 1. Bass</vt:lpstr>
      <vt:lpstr>Modulation zur Dominante am Phrasenbeginn, zurück in der nächsten Phrase. Sprung auf den Leitton im 2. Bass – übermäßige Quarte fa-ti.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49</cp:revision>
  <dcterms:created xsi:type="dcterms:W3CDTF">2020-04-08T06:17:02Z</dcterms:created>
  <dcterms:modified xsi:type="dcterms:W3CDTF">2020-04-09T07:55:26Z</dcterms:modified>
</cp:coreProperties>
</file>