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4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740F9-DE5D-42D3-B357-AF59442E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C86CC4-214E-467B-9A33-C09EC161A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32EDA3-1E38-49D9-8F47-B4D36EF2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97E7A-1F8A-40C3-8B95-6323F453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114F1-945C-4C39-A48F-BC2B6508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89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F6501-7342-4FFF-89B9-DFED9436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7DFB3D-AAF4-4C0B-ACD1-7BC05504A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5B5C81-2BA7-4D21-904B-A8FD60DF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10417E-493E-4614-A50E-A9B3913F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7A32AC-67C4-4397-AB85-843CE7D6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10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67E55B-B5F8-401A-BF51-2F100B998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7D6243-C7EE-422D-9258-03EA24C13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6B5AF3-8D41-44F6-8C4B-63B21E71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49D52A-0310-4151-B475-A77BC801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30D277-D43B-49A3-96B1-242C7464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44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57052-4D24-4D11-91B0-1DC4A1B1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DF6116-17E7-4B66-A6D2-794B7EFCD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27B3AE-49C9-484A-B775-23FD4354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7B234C-23F6-4124-9F6E-C93DC358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3B2D3D-61AB-4E6B-8063-A07D0DBE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77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6B410-EFAC-4E0D-AD18-97694F22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61DDF5-5D97-4D50-870F-AE78E7E5E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FA6C01-2420-4728-A509-F80604F5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A13043-D959-4675-993C-2EAFD3AC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AA49D5-4128-46B0-B077-4F813C13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1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87621-E398-42E4-86AA-38C98925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A96C5F-438B-439F-B8B2-9E72D61A3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56640D-03F4-4E7C-AA1A-3AF8C319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A752CA-94C6-46FA-86E9-6D9D2815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5EAC7A-4F53-4CD8-B46E-B829510A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13C79E-E5E8-40CD-AC09-5DA472AF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2BD32-AC2E-4CAF-80D2-33B5296A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A3F843-42B4-4D8A-B8E7-E7D077B8D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5D88AF-2DBC-46F8-8317-BDCB96E04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C797BF-381A-4C6E-9D16-FA74EB442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C62BD4-8C2B-48FF-ACF6-0A5B81EAC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CD3BB2-F8AA-48F7-BDAE-7C8453A4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C43C89-660E-40EB-95D5-9896410C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2F0057-0FA8-429C-85D9-9F414251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2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B56D1-2642-4BD3-89A9-E16D9898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A9752F-231A-444D-805E-F0861FE1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659403-1E88-4B24-B40C-83283200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89FB30-38A6-4D8C-867F-A4177304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45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96987E-1146-4254-AE20-AA29D2D3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BE8CC1-6580-4857-8656-F93FE2D9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F52419-87DB-44C1-8DBE-8979BD63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06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1E04D-0058-4335-A389-7108F6B4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1E199-CED8-47CB-A954-E1498939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ED87B6-59C7-4719-BC91-F506C3FA1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168A0A-B6E2-4A8D-8F74-0EC7735E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FD79B-21BA-4299-90DB-13036212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B8FCC6-A1CC-4A67-B089-0D28B099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9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D464C-5597-4E96-BD6A-D7C9CA90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A58022-E459-4DB1-8E47-C8529728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83133F-F949-4B5D-BD2D-C5B97AE1A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62B95D-2DCB-4C7F-A065-0B7CF969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60273C-77F9-41AA-BFDE-888D21AE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D0D29A-B4DC-4E20-BDD5-9338AFAF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88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6BA9282-A481-495E-A3AE-A5AB3273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449977-1498-4192-ADA0-195C3D85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F4D687-42CA-45BC-9C32-52BE02937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84E7-F0BE-457B-A8A1-943DF965F261}" type="datetimeFigureOut">
              <a:rPr lang="de-DE" smtClean="0"/>
              <a:t>05.04.2020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87DA9-D76C-4CF8-AED2-E54CCBC09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981E53-4E36-4CD6-8819-C36AD422A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44AB-3EE8-4AE5-BF9C-1E7881192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18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398008" cy="2018946"/>
          </a:xfrm>
        </p:spPr>
        <p:txBody>
          <a:bodyPr>
            <a:normAutofit fontScale="92500" lnSpcReduction="20000"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6: </a:t>
            </a:r>
            <a:br>
              <a:rPr lang="de-DE" sz="3200" dirty="0"/>
            </a:br>
            <a:r>
              <a:rPr lang="de-DE" sz="3200" dirty="0"/>
              <a:t>Halbtonveränderungen I, Modulation in die Dominante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März/April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EA655-57AD-45AB-972B-17B15F82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99F45A-418D-4035-A190-7F4A95B0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623"/>
            <a:ext cx="10515600" cy="473134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Im Verlauf einer Melodie kann der Grundton vorübergehend wechseln. Wenn dies auf eine Kadenz (meist einen Zeilenschluss) hin geschieht, spricht man von einer Modulation. </a:t>
            </a:r>
          </a:p>
          <a:p>
            <a:r>
              <a:rPr lang="de-DE" dirty="0"/>
              <a:t>Der vorhergehende </a:t>
            </a:r>
            <a:r>
              <a:rPr lang="de-DE" dirty="0" err="1"/>
              <a:t>dominantische</a:t>
            </a:r>
            <a:r>
              <a:rPr lang="de-DE" dirty="0"/>
              <a:t> Klang heißt allgemein „Zwischendominante“.</a:t>
            </a:r>
          </a:p>
          <a:p>
            <a:r>
              <a:rPr lang="de-DE" dirty="0"/>
              <a:t>Am häufigsten ist die Modulation auf die Dominante, melodisch auf den 5. Ton der Tonleiter: </a:t>
            </a:r>
            <a:r>
              <a:rPr lang="de-DE" i="1" dirty="0"/>
              <a:t>so</a:t>
            </a:r>
            <a:r>
              <a:rPr lang="de-DE" dirty="0"/>
              <a:t> wird </a:t>
            </a:r>
            <a:r>
              <a:rPr lang="de-DE" i="1" dirty="0"/>
              <a:t>do.</a:t>
            </a:r>
          </a:p>
          <a:p>
            <a:r>
              <a:rPr lang="de-DE" dirty="0"/>
              <a:t>Der vorhergehende </a:t>
            </a:r>
            <a:r>
              <a:rPr lang="de-DE" dirty="0" err="1"/>
              <a:t>dominantische</a:t>
            </a:r>
            <a:r>
              <a:rPr lang="de-DE" dirty="0"/>
              <a:t> Klang heißt in diesem Fall „Wechseldominante“ oder „Doppeldominante“.</a:t>
            </a:r>
          </a:p>
          <a:p>
            <a:r>
              <a:rPr lang="de-DE" dirty="0"/>
              <a:t>Der Ton unterhalb des neuen Grundtons wird erhöht: </a:t>
            </a:r>
            <a:r>
              <a:rPr lang="de-DE" i="1" dirty="0" err="1"/>
              <a:t>fa</a:t>
            </a:r>
            <a:r>
              <a:rPr lang="de-DE" dirty="0"/>
              <a:t> wird </a:t>
            </a:r>
            <a:r>
              <a:rPr lang="de-DE" i="1" dirty="0" err="1"/>
              <a:t>fi</a:t>
            </a:r>
            <a:r>
              <a:rPr lang="de-DE" i="1" dirty="0"/>
              <a:t>.</a:t>
            </a:r>
            <a:endParaRPr lang="de-DE" dirty="0"/>
          </a:p>
          <a:p>
            <a:r>
              <a:rPr lang="de-DE" dirty="0"/>
              <a:t>Bei der Verwendung der relativen Notennamen ersetzt man</a:t>
            </a:r>
            <a:br>
              <a:rPr lang="de-DE" dirty="0"/>
            </a:br>
            <a:r>
              <a:rPr lang="de-DE" i="1" dirty="0" err="1"/>
              <a:t>re</a:t>
            </a:r>
            <a:r>
              <a:rPr lang="de-DE" i="1" dirty="0"/>
              <a:t> mi </a:t>
            </a:r>
            <a:r>
              <a:rPr lang="de-DE" i="1" dirty="0" err="1"/>
              <a:t>fi</a:t>
            </a:r>
            <a:r>
              <a:rPr lang="de-DE" i="1" dirty="0"/>
              <a:t> so </a:t>
            </a:r>
            <a:r>
              <a:rPr lang="de-DE" dirty="0"/>
              <a:t>durch </a:t>
            </a:r>
            <a:r>
              <a:rPr lang="de-DE" i="1" dirty="0"/>
              <a:t>so la </a:t>
            </a:r>
            <a:r>
              <a:rPr lang="de-DE" i="1" dirty="0" err="1"/>
              <a:t>ti</a:t>
            </a:r>
            <a:r>
              <a:rPr lang="de-DE" i="1" dirty="0"/>
              <a:t> do .</a:t>
            </a:r>
          </a:p>
        </p:txBody>
      </p:sp>
    </p:spTree>
    <p:extLst>
      <p:ext uri="{BB962C8B-B14F-4D97-AF65-F5344CB8AC3E}">
        <p14:creationId xmlns:p14="http://schemas.microsoft.com/office/powerpoint/2010/main" val="11124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2BCE4-2C8C-49F6-A6A7-5E1FAE6C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Modulation von A-Dur nach E-Dur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500BAD-B65A-4E51-BE17-3D96345BB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8001" r="23416" b="71428"/>
          <a:stretch/>
        </p:blipFill>
        <p:spPr>
          <a:xfrm>
            <a:off x="545969" y="1769700"/>
            <a:ext cx="6769760" cy="290902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33FB8A8-83F7-4E77-ADEC-95CD52433D52}"/>
              </a:ext>
            </a:extLst>
          </p:cNvPr>
          <p:cNvSpPr/>
          <p:nvPr/>
        </p:nvSpPr>
        <p:spPr>
          <a:xfrm>
            <a:off x="2630078" y="2347275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CEA9556-65FF-4E27-8B85-61EA3142D30C}"/>
              </a:ext>
            </a:extLst>
          </p:cNvPr>
          <p:cNvSpPr/>
          <p:nvPr/>
        </p:nvSpPr>
        <p:spPr>
          <a:xfrm>
            <a:off x="3028096" y="2441542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9867EFE-024A-425B-BCBD-6D504D344A28}"/>
              </a:ext>
            </a:extLst>
          </p:cNvPr>
          <p:cNvSpPr/>
          <p:nvPr/>
        </p:nvSpPr>
        <p:spPr>
          <a:xfrm>
            <a:off x="2105319" y="2369270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EA04E05-986A-43B9-8CFB-8DE99488CB5D}"/>
              </a:ext>
            </a:extLst>
          </p:cNvPr>
          <p:cNvSpPr/>
          <p:nvPr/>
        </p:nvSpPr>
        <p:spPr>
          <a:xfrm>
            <a:off x="3671996" y="2347274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DD570FF-3CFF-43DF-A279-0580D8270B9C}"/>
              </a:ext>
            </a:extLst>
          </p:cNvPr>
          <p:cNvSpPr/>
          <p:nvPr/>
        </p:nvSpPr>
        <p:spPr>
          <a:xfrm>
            <a:off x="4865015" y="2231009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C3E845A-5DD4-44D1-B0B5-F8087227EF6E}"/>
              </a:ext>
            </a:extLst>
          </p:cNvPr>
          <p:cNvSpPr/>
          <p:nvPr/>
        </p:nvSpPr>
        <p:spPr>
          <a:xfrm>
            <a:off x="6024384" y="2347274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178A4FE-A7ED-4B54-A45E-14886E48F1C0}"/>
              </a:ext>
            </a:extLst>
          </p:cNvPr>
          <p:cNvSpPr/>
          <p:nvPr/>
        </p:nvSpPr>
        <p:spPr>
          <a:xfrm>
            <a:off x="4790196" y="3636388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0065F26-5EC1-4563-84FC-6CDAA8041EC0}"/>
              </a:ext>
            </a:extLst>
          </p:cNvPr>
          <p:cNvSpPr/>
          <p:nvPr/>
        </p:nvSpPr>
        <p:spPr>
          <a:xfrm>
            <a:off x="3992119" y="3628532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9073874-3C4B-481F-AE6D-2E088DB77B03}"/>
              </a:ext>
            </a:extLst>
          </p:cNvPr>
          <p:cNvSpPr/>
          <p:nvPr/>
        </p:nvSpPr>
        <p:spPr>
          <a:xfrm>
            <a:off x="3265079" y="3532694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EA8F7A1-65AD-4A6F-9A4F-6F641D9C4049}"/>
              </a:ext>
            </a:extLst>
          </p:cNvPr>
          <p:cNvSpPr/>
          <p:nvPr/>
        </p:nvSpPr>
        <p:spPr>
          <a:xfrm>
            <a:off x="2681924" y="3429000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6E70996-EB0A-4A12-896A-8A5A58A5B974}"/>
              </a:ext>
            </a:extLst>
          </p:cNvPr>
          <p:cNvSpPr txBox="1"/>
          <p:nvPr/>
        </p:nvSpPr>
        <p:spPr>
          <a:xfrm>
            <a:off x="7493388" y="2046343"/>
            <a:ext cx="36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Zeile: </a:t>
            </a:r>
            <a:r>
              <a:rPr lang="de-DE" dirty="0" err="1"/>
              <a:t>Dreiklangstöne</a:t>
            </a:r>
            <a:r>
              <a:rPr lang="de-DE" dirty="0"/>
              <a:t> der Tonika (do mi so)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F9F4A6-E228-4023-B9CE-3B3A707343AB}"/>
              </a:ext>
            </a:extLst>
          </p:cNvPr>
          <p:cNvSpPr txBox="1"/>
          <p:nvPr/>
        </p:nvSpPr>
        <p:spPr>
          <a:xfrm>
            <a:off x="6203493" y="3429000"/>
            <a:ext cx="476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Zeile: </a:t>
            </a:r>
            <a:r>
              <a:rPr lang="de-DE" dirty="0" err="1"/>
              <a:t>Dreiklangstöne</a:t>
            </a:r>
            <a:r>
              <a:rPr lang="de-DE" dirty="0"/>
              <a:t> der Dominante (so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), ersetzt durch den </a:t>
            </a:r>
            <a:r>
              <a:rPr lang="de-DE" dirty="0" err="1"/>
              <a:t>Tonikadreiklang</a:t>
            </a:r>
            <a:r>
              <a:rPr lang="de-DE" dirty="0"/>
              <a:t> der Zieltonart (do mi so)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C8A35A5-CB5B-488A-BCCF-7ECECE41A578}"/>
              </a:ext>
            </a:extLst>
          </p:cNvPr>
          <p:cNvSpPr txBox="1"/>
          <p:nvPr/>
        </p:nvSpPr>
        <p:spPr>
          <a:xfrm>
            <a:off x="6203493" y="4469559"/>
            <a:ext cx="403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Modulation ist erkennbar am Leitton: </a:t>
            </a:r>
            <a:r>
              <a:rPr lang="de-DE" dirty="0" err="1"/>
              <a:t>fi</a:t>
            </a:r>
            <a:r>
              <a:rPr lang="de-DE" dirty="0"/>
              <a:t> (statt </a:t>
            </a:r>
            <a:r>
              <a:rPr lang="de-DE" dirty="0" err="1"/>
              <a:t>fa</a:t>
            </a:r>
            <a:r>
              <a:rPr lang="de-DE" dirty="0"/>
              <a:t>) wird zu </a:t>
            </a:r>
            <a:r>
              <a:rPr lang="de-DE" dirty="0" err="1"/>
              <a:t>ti</a:t>
            </a:r>
            <a:endParaRPr lang="de-DE" dirty="0"/>
          </a:p>
        </p:txBody>
      </p:sp>
      <p:pic>
        <p:nvPicPr>
          <p:cNvPr id="19" name="CP 132 Anfang">
            <a:hlinkClick r:id="" action="ppaction://media"/>
            <a:extLst>
              <a:ext uri="{FF2B5EF4-FFF2-40B4-BE49-F238E27FC236}">
                <a16:creationId xmlns:a16="http://schemas.microsoft.com/office/drawing/2014/main" id="{C3E377E7-C6AC-470F-A8B3-A2D09A72D9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5175" y="5402030"/>
            <a:ext cx="609600" cy="609600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5C2A6BC-B9F8-4961-8152-B6EEF244C58B}"/>
              </a:ext>
            </a:extLst>
          </p:cNvPr>
          <p:cNvCxnSpPr/>
          <p:nvPr/>
        </p:nvCxnSpPr>
        <p:spPr>
          <a:xfrm flipH="1">
            <a:off x="1517716" y="1422262"/>
            <a:ext cx="150829" cy="5368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E4EAB4A-08C9-4C8D-9E66-167D5D924B4C}"/>
              </a:ext>
            </a:extLst>
          </p:cNvPr>
          <p:cNvSpPr txBox="1"/>
          <p:nvPr/>
        </p:nvSpPr>
        <p:spPr>
          <a:xfrm>
            <a:off x="1688777" y="1413748"/>
            <a:ext cx="32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letztes Kreuz = </a:t>
            </a:r>
            <a:r>
              <a:rPr lang="de-DE" dirty="0" err="1"/>
              <a:t>ti</a:t>
            </a:r>
            <a:r>
              <a:rPr lang="de-DE" dirty="0"/>
              <a:t> = </a:t>
            </a:r>
            <a:r>
              <a:rPr lang="de-DE" dirty="0" err="1"/>
              <a:t>gis</a:t>
            </a:r>
            <a:r>
              <a:rPr lang="de-DE" dirty="0"/>
              <a:t> &gt; do = A</a:t>
            </a:r>
          </a:p>
        </p:txBody>
      </p:sp>
    </p:spTree>
    <p:extLst>
      <p:ext uri="{BB962C8B-B14F-4D97-AF65-F5344CB8AC3E}">
        <p14:creationId xmlns:p14="http://schemas.microsoft.com/office/powerpoint/2010/main" val="6196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38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A9B40-9805-43EF-8BE2-92FEAB96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081"/>
          </a:xfrm>
        </p:spPr>
        <p:txBody>
          <a:bodyPr>
            <a:normAutofit/>
          </a:bodyPr>
          <a:lstStyle/>
          <a:p>
            <a:r>
              <a:rPr lang="de-DE" sz="3600" dirty="0"/>
              <a:t>Modulation von G-Dur nach D-Dur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CEF0B5-55BB-4824-A022-185238E33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5324" r="5992" b="71966"/>
          <a:stretch/>
        </p:blipFill>
        <p:spPr>
          <a:xfrm>
            <a:off x="562584" y="1733005"/>
            <a:ext cx="7928274" cy="2975436"/>
          </a:xfrm>
          <a:prstGeom prst="rect">
            <a:avLst/>
          </a:prstGeom>
        </p:spPr>
      </p:pic>
      <p:pic>
        <p:nvPicPr>
          <p:cNvPr id="5" name="CP 103 Anfang">
            <a:hlinkClick r:id="" action="ppaction://media"/>
            <a:extLst>
              <a:ext uri="{FF2B5EF4-FFF2-40B4-BE49-F238E27FC236}">
                <a16:creationId xmlns:a16="http://schemas.microsoft.com/office/drawing/2014/main" id="{372F48C7-5202-41A0-AB6B-FB537F1FC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9781" y="4318466"/>
            <a:ext cx="609600" cy="6096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26EEA24-0F89-4F25-9A28-8FBFC9A58C56}"/>
              </a:ext>
            </a:extLst>
          </p:cNvPr>
          <p:cNvSpPr/>
          <p:nvPr/>
        </p:nvSpPr>
        <p:spPr>
          <a:xfrm rot="250478">
            <a:off x="1742871" y="2460330"/>
            <a:ext cx="1559630" cy="253714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77AEF8-8B7F-4CF1-8997-A79D346675D6}"/>
              </a:ext>
            </a:extLst>
          </p:cNvPr>
          <p:cNvSpPr/>
          <p:nvPr/>
        </p:nvSpPr>
        <p:spPr>
          <a:xfrm rot="332025">
            <a:off x="1508997" y="3543582"/>
            <a:ext cx="1389682" cy="253714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D7DB56-0609-47F5-881B-1F0DA238574F}"/>
              </a:ext>
            </a:extLst>
          </p:cNvPr>
          <p:cNvSpPr/>
          <p:nvPr/>
        </p:nvSpPr>
        <p:spPr>
          <a:xfrm rot="611969">
            <a:off x="6712256" y="2460329"/>
            <a:ext cx="1194607" cy="253714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0C23A40-39F9-4F14-A289-CF0AD6E5D7A7}"/>
              </a:ext>
            </a:extLst>
          </p:cNvPr>
          <p:cNvSpPr/>
          <p:nvPr/>
        </p:nvSpPr>
        <p:spPr>
          <a:xfrm rot="21144770">
            <a:off x="5909211" y="3636267"/>
            <a:ext cx="1389682" cy="253714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CB52AE-9872-4932-BCA6-732F8EE80C1E}"/>
              </a:ext>
            </a:extLst>
          </p:cNvPr>
          <p:cNvSpPr txBox="1"/>
          <p:nvPr/>
        </p:nvSpPr>
        <p:spPr>
          <a:xfrm>
            <a:off x="1251545" y="4694403"/>
            <a:ext cx="209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Dreiklang der Tonika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C8C6D55-63EE-4070-91D6-F37E3668C959}"/>
              </a:ext>
            </a:extLst>
          </p:cNvPr>
          <p:cNvSpPr txBox="1"/>
          <p:nvPr/>
        </p:nvSpPr>
        <p:spPr>
          <a:xfrm>
            <a:off x="8107502" y="1833659"/>
            <a:ext cx="255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Zeilenschluss zur Tonika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6E719E-BB4E-4496-9DF7-004F2C7C5A49}"/>
              </a:ext>
            </a:extLst>
          </p:cNvPr>
          <p:cNvSpPr txBox="1"/>
          <p:nvPr/>
        </p:nvSpPr>
        <p:spPr>
          <a:xfrm>
            <a:off x="5332795" y="4847554"/>
            <a:ext cx="315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Zeilenschluss zur Dominante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F2A17A-4EB3-4203-A3FA-7956D29A3842}"/>
              </a:ext>
            </a:extLst>
          </p:cNvPr>
          <p:cNvSpPr txBox="1"/>
          <p:nvPr/>
        </p:nvSpPr>
        <p:spPr>
          <a:xfrm>
            <a:off x="5789800" y="3981003"/>
            <a:ext cx="202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/>
              <a:t>re</a:t>
            </a:r>
            <a:r>
              <a:rPr lang="de-DE" sz="1600" i="1" dirty="0"/>
              <a:t> mi    </a:t>
            </a:r>
            <a:r>
              <a:rPr lang="de-DE" sz="1600" i="1" dirty="0" err="1"/>
              <a:t>fi</a:t>
            </a:r>
            <a:r>
              <a:rPr lang="de-DE" sz="1600" i="1" dirty="0"/>
              <a:t>          so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E1229A7-5076-45DF-A7C3-C3DC81097F36}"/>
              </a:ext>
            </a:extLst>
          </p:cNvPr>
          <p:cNvSpPr/>
          <p:nvPr/>
        </p:nvSpPr>
        <p:spPr>
          <a:xfrm>
            <a:off x="5511478" y="4285413"/>
            <a:ext cx="1798081" cy="253714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F471F23-9764-4160-AC5A-F85915E9E026}"/>
              </a:ext>
            </a:extLst>
          </p:cNvPr>
          <p:cNvCxnSpPr/>
          <p:nvPr/>
        </p:nvCxnSpPr>
        <p:spPr>
          <a:xfrm flipH="1">
            <a:off x="1337526" y="1722047"/>
            <a:ext cx="150829" cy="5368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985665C8-8B8C-432E-BA9F-BC7EAA8ABD31}"/>
              </a:ext>
            </a:extLst>
          </p:cNvPr>
          <p:cNvSpPr txBox="1"/>
          <p:nvPr/>
        </p:nvSpPr>
        <p:spPr>
          <a:xfrm>
            <a:off x="1517400" y="1557873"/>
            <a:ext cx="32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letztes Kreuz = </a:t>
            </a:r>
            <a:r>
              <a:rPr lang="de-DE" dirty="0" err="1"/>
              <a:t>ti</a:t>
            </a:r>
            <a:r>
              <a:rPr lang="de-DE" dirty="0"/>
              <a:t> = </a:t>
            </a:r>
            <a:r>
              <a:rPr lang="de-DE" dirty="0" err="1"/>
              <a:t>fis</a:t>
            </a:r>
            <a:r>
              <a:rPr lang="de-DE" dirty="0"/>
              <a:t> &gt; do = G</a:t>
            </a:r>
          </a:p>
        </p:txBody>
      </p:sp>
    </p:spTree>
    <p:extLst>
      <p:ext uri="{BB962C8B-B14F-4D97-AF65-F5344CB8AC3E}">
        <p14:creationId xmlns:p14="http://schemas.microsoft.com/office/powerpoint/2010/main" val="14576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E1067-B7B4-4094-8082-FA27699F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Modulation von D-Dur nach A-Dur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0BE32C-A01F-4B94-89E6-6D418FE3FB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7365" r="12819" b="71937"/>
          <a:stretch/>
        </p:blipFill>
        <p:spPr>
          <a:xfrm>
            <a:off x="564823" y="1614218"/>
            <a:ext cx="7166434" cy="2697759"/>
          </a:xfrm>
          <a:prstGeom prst="rect">
            <a:avLst/>
          </a:prstGeom>
        </p:spPr>
      </p:pic>
      <p:pic>
        <p:nvPicPr>
          <p:cNvPr id="5" name="CP 123 Anfang">
            <a:hlinkClick r:id="" action="ppaction://media"/>
            <a:extLst>
              <a:ext uri="{FF2B5EF4-FFF2-40B4-BE49-F238E27FC236}">
                <a16:creationId xmlns:a16="http://schemas.microsoft.com/office/drawing/2014/main" id="{05AE57D9-C876-423D-B16B-D372A9DC8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6511" y="4949773"/>
            <a:ext cx="609600" cy="6096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C3F7785-5C5A-44D5-9297-24816583BD7D}"/>
              </a:ext>
            </a:extLst>
          </p:cNvPr>
          <p:cNvSpPr/>
          <p:nvPr/>
        </p:nvSpPr>
        <p:spPr>
          <a:xfrm>
            <a:off x="2397550" y="2256148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9823D42-ADEB-4528-9308-7012EA01D76B}"/>
              </a:ext>
            </a:extLst>
          </p:cNvPr>
          <p:cNvSpPr/>
          <p:nvPr/>
        </p:nvSpPr>
        <p:spPr>
          <a:xfrm>
            <a:off x="3176193" y="2249862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3F1CEAF-FB71-4EE0-8C44-898358F99742}"/>
              </a:ext>
            </a:extLst>
          </p:cNvPr>
          <p:cNvSpPr/>
          <p:nvPr/>
        </p:nvSpPr>
        <p:spPr>
          <a:xfrm>
            <a:off x="3968931" y="2152453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025E2E7-7D6F-43D3-B248-37CE61523CA2}"/>
              </a:ext>
            </a:extLst>
          </p:cNvPr>
          <p:cNvSpPr/>
          <p:nvPr/>
        </p:nvSpPr>
        <p:spPr>
          <a:xfrm>
            <a:off x="4897910" y="2269152"/>
            <a:ext cx="179109" cy="207389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CA9693-4EB0-4C63-880E-64A9112098C9}"/>
              </a:ext>
            </a:extLst>
          </p:cNvPr>
          <p:cNvSpPr txBox="1"/>
          <p:nvPr/>
        </p:nvSpPr>
        <p:spPr>
          <a:xfrm>
            <a:off x="7731257" y="1772239"/>
            <a:ext cx="362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Zeile: Töne der Tonika, </a:t>
            </a:r>
            <a:r>
              <a:rPr lang="de-DE" i="1" dirty="0"/>
              <a:t>do mi (so)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900EF4-8453-46C4-B826-5B626E19AC59}"/>
              </a:ext>
            </a:extLst>
          </p:cNvPr>
          <p:cNvSpPr/>
          <p:nvPr/>
        </p:nvSpPr>
        <p:spPr>
          <a:xfrm>
            <a:off x="3454922" y="3429000"/>
            <a:ext cx="179109" cy="20738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702B2CF-1527-4A77-91C2-A50D69D12785}"/>
              </a:ext>
            </a:extLst>
          </p:cNvPr>
          <p:cNvSpPr/>
          <p:nvPr/>
        </p:nvSpPr>
        <p:spPr>
          <a:xfrm>
            <a:off x="3879376" y="3505240"/>
            <a:ext cx="179109" cy="20738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0630A53-78BF-4243-8C89-F92165976B12}"/>
              </a:ext>
            </a:extLst>
          </p:cNvPr>
          <p:cNvSpPr/>
          <p:nvPr/>
        </p:nvSpPr>
        <p:spPr>
          <a:xfrm>
            <a:off x="6198122" y="3436896"/>
            <a:ext cx="179109" cy="20738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677E189-204D-49B7-8CD5-F6489A5E2ECE}"/>
              </a:ext>
            </a:extLst>
          </p:cNvPr>
          <p:cNvSpPr/>
          <p:nvPr/>
        </p:nvSpPr>
        <p:spPr>
          <a:xfrm>
            <a:off x="5626207" y="3325305"/>
            <a:ext cx="179109" cy="20738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72007E3-BBD7-4354-9AA3-27C1E8D4A1CC}"/>
              </a:ext>
            </a:extLst>
          </p:cNvPr>
          <p:cNvSpPr txBox="1"/>
          <p:nvPr/>
        </p:nvSpPr>
        <p:spPr>
          <a:xfrm>
            <a:off x="3355302" y="4311977"/>
            <a:ext cx="364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der Wechseldominante, umbenannt </a:t>
            </a:r>
            <a:r>
              <a:rPr lang="de-DE" i="1" dirty="0"/>
              <a:t>so </a:t>
            </a:r>
            <a:r>
              <a:rPr lang="de-DE" i="1" dirty="0" err="1"/>
              <a:t>ti</a:t>
            </a:r>
            <a:r>
              <a:rPr lang="de-DE" i="1" dirty="0"/>
              <a:t> </a:t>
            </a:r>
            <a:r>
              <a:rPr lang="de-DE" i="1" dirty="0" err="1"/>
              <a:t>re</a:t>
            </a:r>
            <a:r>
              <a:rPr lang="de-DE" i="1" dirty="0"/>
              <a:t> </a:t>
            </a:r>
            <a:r>
              <a:rPr lang="de-DE" dirty="0"/>
              <a:t>statt</a:t>
            </a:r>
            <a:r>
              <a:rPr lang="de-DE" i="1" dirty="0"/>
              <a:t> </a:t>
            </a:r>
            <a:r>
              <a:rPr lang="de-DE" i="1" dirty="0" err="1"/>
              <a:t>re</a:t>
            </a:r>
            <a:r>
              <a:rPr lang="de-DE" i="1" dirty="0"/>
              <a:t> </a:t>
            </a:r>
            <a:r>
              <a:rPr lang="de-DE" i="1" dirty="0" err="1"/>
              <a:t>fi</a:t>
            </a:r>
            <a:r>
              <a:rPr lang="de-DE" i="1" dirty="0"/>
              <a:t>  la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7D6FE34-805D-4BBE-BDF9-568773F685CE}"/>
              </a:ext>
            </a:extLst>
          </p:cNvPr>
          <p:cNvSpPr/>
          <p:nvPr/>
        </p:nvSpPr>
        <p:spPr>
          <a:xfrm>
            <a:off x="4587710" y="4685122"/>
            <a:ext cx="672447" cy="245841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1824523-7F7B-4A05-8E0C-B209339C8A09}"/>
              </a:ext>
            </a:extLst>
          </p:cNvPr>
          <p:cNvSpPr/>
          <p:nvPr/>
        </p:nvSpPr>
        <p:spPr>
          <a:xfrm>
            <a:off x="10150211" y="1831105"/>
            <a:ext cx="916857" cy="310466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4D9104C-84D8-499B-AA13-4C3993E4C87F}"/>
              </a:ext>
            </a:extLst>
          </p:cNvPr>
          <p:cNvSpPr/>
          <p:nvPr/>
        </p:nvSpPr>
        <p:spPr>
          <a:xfrm>
            <a:off x="5940411" y="3366092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3B8F1CC-44DD-4CAD-8F3C-C3034CAF22F1}"/>
              </a:ext>
            </a:extLst>
          </p:cNvPr>
          <p:cNvSpPr/>
          <p:nvPr/>
        </p:nvSpPr>
        <p:spPr>
          <a:xfrm>
            <a:off x="5361277" y="3297851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D9BC2E6-19F3-483C-B652-8B0B0886B49D}"/>
              </a:ext>
            </a:extLst>
          </p:cNvPr>
          <p:cNvSpPr/>
          <p:nvPr/>
        </p:nvSpPr>
        <p:spPr>
          <a:xfrm>
            <a:off x="6590928" y="3377916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43C28CA-4104-45C7-84AD-96DBD79C49F2}"/>
              </a:ext>
            </a:extLst>
          </p:cNvPr>
          <p:cNvSpPr/>
          <p:nvPr/>
        </p:nvSpPr>
        <p:spPr>
          <a:xfrm>
            <a:off x="4306330" y="3366091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0E842A2-4497-4563-973E-F161B84A42F3}"/>
              </a:ext>
            </a:extLst>
          </p:cNvPr>
          <p:cNvSpPr/>
          <p:nvPr/>
        </p:nvSpPr>
        <p:spPr>
          <a:xfrm>
            <a:off x="3926330" y="3274221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220435F-28C4-4DD1-89B9-ECE87B0AFB28}"/>
              </a:ext>
            </a:extLst>
          </p:cNvPr>
          <p:cNvSpPr/>
          <p:nvPr/>
        </p:nvSpPr>
        <p:spPr>
          <a:xfrm>
            <a:off x="4730785" y="3262396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243F781-A1E9-407C-A5D8-A45D7DEB02E1}"/>
              </a:ext>
            </a:extLst>
          </p:cNvPr>
          <p:cNvSpPr/>
          <p:nvPr/>
        </p:nvSpPr>
        <p:spPr>
          <a:xfrm>
            <a:off x="4994515" y="3262395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FDDFD94-3E77-45E3-A636-E3D923E99A70}"/>
              </a:ext>
            </a:extLst>
          </p:cNvPr>
          <p:cNvSpPr/>
          <p:nvPr/>
        </p:nvSpPr>
        <p:spPr>
          <a:xfrm>
            <a:off x="4966295" y="3477679"/>
            <a:ext cx="179109" cy="20738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C4EF5C-FCC9-4B5A-A0BE-3C8238E643B7}"/>
              </a:ext>
            </a:extLst>
          </p:cNvPr>
          <p:cNvSpPr/>
          <p:nvPr/>
        </p:nvSpPr>
        <p:spPr>
          <a:xfrm>
            <a:off x="4664987" y="3505240"/>
            <a:ext cx="179109" cy="20738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9094D29-28CD-4AA2-84D8-41D9902F2C4B}"/>
              </a:ext>
            </a:extLst>
          </p:cNvPr>
          <p:cNvSpPr txBox="1"/>
          <p:nvPr/>
        </p:nvSpPr>
        <p:spPr>
          <a:xfrm>
            <a:off x="3377149" y="3689393"/>
            <a:ext cx="364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/>
              <a:t>fi</a:t>
            </a:r>
            <a:r>
              <a:rPr lang="de-DE" sz="1200" i="1" dirty="0"/>
              <a:t>           </a:t>
            </a:r>
            <a:r>
              <a:rPr lang="de-DE" sz="1200" i="1" dirty="0" err="1"/>
              <a:t>re</a:t>
            </a:r>
            <a:r>
              <a:rPr lang="de-DE" sz="1200" i="1" dirty="0"/>
              <a:t>         so      </a:t>
            </a:r>
            <a:r>
              <a:rPr lang="de-DE" sz="1200" i="1" dirty="0" err="1"/>
              <a:t>re</a:t>
            </a:r>
            <a:r>
              <a:rPr lang="de-DE" sz="1200" i="1" dirty="0"/>
              <a:t>    </a:t>
            </a:r>
            <a:r>
              <a:rPr lang="de-DE" sz="1200" i="1" dirty="0" err="1"/>
              <a:t>re</a:t>
            </a:r>
            <a:r>
              <a:rPr lang="de-DE" sz="1200" i="1" dirty="0"/>
              <a:t>         </a:t>
            </a:r>
            <a:r>
              <a:rPr lang="de-DE" sz="1200" i="1" dirty="0" err="1"/>
              <a:t>ti</a:t>
            </a:r>
            <a:r>
              <a:rPr lang="de-DE" sz="1200" i="1" dirty="0"/>
              <a:t>     la     so    </a:t>
            </a:r>
            <a:r>
              <a:rPr lang="de-DE" sz="1200" i="1" dirty="0" err="1"/>
              <a:t>fi</a:t>
            </a:r>
            <a:r>
              <a:rPr lang="de-DE" sz="1200" i="1" dirty="0"/>
              <a:t>         so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9D0B5B-04DB-4364-A90F-CECAB97367C8}"/>
              </a:ext>
            </a:extLst>
          </p:cNvPr>
          <p:cNvSpPr txBox="1"/>
          <p:nvPr/>
        </p:nvSpPr>
        <p:spPr>
          <a:xfrm>
            <a:off x="7715546" y="3084007"/>
            <a:ext cx="349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der Dominante </a:t>
            </a:r>
            <a:r>
              <a:rPr lang="de-DE" i="1" dirty="0"/>
              <a:t>so </a:t>
            </a:r>
            <a:r>
              <a:rPr lang="de-DE" i="1" dirty="0" err="1"/>
              <a:t>ti</a:t>
            </a:r>
            <a:r>
              <a:rPr lang="de-DE" i="1" dirty="0"/>
              <a:t> </a:t>
            </a:r>
            <a:r>
              <a:rPr lang="de-DE" i="1" dirty="0" err="1"/>
              <a:t>re</a:t>
            </a:r>
            <a:r>
              <a:rPr lang="de-DE" i="1" dirty="0"/>
              <a:t>, </a:t>
            </a:r>
            <a:r>
              <a:rPr lang="de-DE" dirty="0"/>
              <a:t>umbenannt zu </a:t>
            </a:r>
            <a:r>
              <a:rPr lang="de-DE" i="1" dirty="0"/>
              <a:t>do mi so</a:t>
            </a:r>
            <a:r>
              <a:rPr lang="de-DE" dirty="0"/>
              <a:t>, d.h. vorübergehende neue Tonika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6D6E69E-1AFA-4B6F-80B3-BCAD1502F7DD}"/>
              </a:ext>
            </a:extLst>
          </p:cNvPr>
          <p:cNvSpPr/>
          <p:nvPr/>
        </p:nvSpPr>
        <p:spPr>
          <a:xfrm>
            <a:off x="9182883" y="3426140"/>
            <a:ext cx="916857" cy="31046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70518D12-EA13-4A25-8931-9147B7D3CA66}"/>
              </a:ext>
            </a:extLst>
          </p:cNvPr>
          <p:cNvCxnSpPr/>
          <p:nvPr/>
        </p:nvCxnSpPr>
        <p:spPr>
          <a:xfrm flipH="1">
            <a:off x="1319753" y="1477001"/>
            <a:ext cx="150829" cy="5368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89067D4C-3CD8-4ADF-B394-BB7B02E9336C}"/>
              </a:ext>
            </a:extLst>
          </p:cNvPr>
          <p:cNvSpPr txBox="1"/>
          <p:nvPr/>
        </p:nvSpPr>
        <p:spPr>
          <a:xfrm>
            <a:off x="1450257" y="1366464"/>
            <a:ext cx="32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letztes Kreuz = </a:t>
            </a:r>
            <a:r>
              <a:rPr lang="de-DE" dirty="0" err="1"/>
              <a:t>ti</a:t>
            </a:r>
            <a:r>
              <a:rPr lang="de-DE" dirty="0"/>
              <a:t> = </a:t>
            </a:r>
            <a:r>
              <a:rPr lang="de-DE" dirty="0" err="1"/>
              <a:t>cis</a:t>
            </a:r>
            <a:r>
              <a:rPr lang="de-DE" dirty="0"/>
              <a:t> &gt; do = D</a:t>
            </a:r>
          </a:p>
        </p:txBody>
      </p:sp>
    </p:spTree>
    <p:extLst>
      <p:ext uri="{BB962C8B-B14F-4D97-AF65-F5344CB8AC3E}">
        <p14:creationId xmlns:p14="http://schemas.microsoft.com/office/powerpoint/2010/main" val="22373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1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01B1E-815C-47A5-A60E-5D409F08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896"/>
          </a:xfrm>
        </p:spPr>
        <p:txBody>
          <a:bodyPr>
            <a:normAutofit/>
          </a:bodyPr>
          <a:lstStyle/>
          <a:p>
            <a:r>
              <a:rPr lang="de-DE" sz="3600" dirty="0"/>
              <a:t>Modulation von B-Dur nach F-Dur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063F54-74FF-4D23-98C0-7A0DF1FCD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t="7619" r="8148" b="71175"/>
          <a:stretch/>
        </p:blipFill>
        <p:spPr>
          <a:xfrm>
            <a:off x="659089" y="1505423"/>
            <a:ext cx="7317669" cy="2668234"/>
          </a:xfrm>
          <a:prstGeom prst="rect">
            <a:avLst/>
          </a:prstGeom>
        </p:spPr>
      </p:pic>
      <p:pic>
        <p:nvPicPr>
          <p:cNvPr id="5" name="CP 138 Anfang">
            <a:hlinkClick r:id="" action="ppaction://media"/>
            <a:extLst>
              <a:ext uri="{FF2B5EF4-FFF2-40B4-BE49-F238E27FC236}">
                <a16:creationId xmlns:a16="http://schemas.microsoft.com/office/drawing/2014/main" id="{60F778F6-C0CF-4D9E-B234-F1F3E5C45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4664" y="4717330"/>
            <a:ext cx="609600" cy="6096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BA5CC98-A56E-4F3A-922D-A68E1D1D34D5}"/>
              </a:ext>
            </a:extLst>
          </p:cNvPr>
          <p:cNvSpPr/>
          <p:nvPr/>
        </p:nvSpPr>
        <p:spPr>
          <a:xfrm rot="20983061">
            <a:off x="1639532" y="2064048"/>
            <a:ext cx="1290891" cy="253714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02925C0-B609-468C-A556-56206657D3D2}"/>
              </a:ext>
            </a:extLst>
          </p:cNvPr>
          <p:cNvSpPr/>
          <p:nvPr/>
        </p:nvSpPr>
        <p:spPr>
          <a:xfrm rot="20983061">
            <a:off x="4670660" y="1863506"/>
            <a:ext cx="848429" cy="253714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1EECBB-8727-45FB-83C0-44864E16D0C0}"/>
              </a:ext>
            </a:extLst>
          </p:cNvPr>
          <p:cNvSpPr/>
          <p:nvPr/>
        </p:nvSpPr>
        <p:spPr>
          <a:xfrm>
            <a:off x="6789298" y="1984232"/>
            <a:ext cx="1146550" cy="401083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B29056-09DC-4385-9533-B19682EF6CCA}"/>
              </a:ext>
            </a:extLst>
          </p:cNvPr>
          <p:cNvSpPr/>
          <p:nvPr/>
        </p:nvSpPr>
        <p:spPr>
          <a:xfrm rot="20799917">
            <a:off x="2545656" y="3066256"/>
            <a:ext cx="975118" cy="253714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9CD6016-D27E-447C-AC79-6995829D4842}"/>
              </a:ext>
            </a:extLst>
          </p:cNvPr>
          <p:cNvSpPr/>
          <p:nvPr/>
        </p:nvSpPr>
        <p:spPr>
          <a:xfrm>
            <a:off x="4654829" y="3193113"/>
            <a:ext cx="179109" cy="20738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AE597A-1BD8-4A0D-8BF2-C78C535622FF}"/>
              </a:ext>
            </a:extLst>
          </p:cNvPr>
          <p:cNvSpPr/>
          <p:nvPr/>
        </p:nvSpPr>
        <p:spPr>
          <a:xfrm>
            <a:off x="4350603" y="2985724"/>
            <a:ext cx="179109" cy="20738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48DD77-008B-4B33-AE8C-E83AC87791C9}"/>
              </a:ext>
            </a:extLst>
          </p:cNvPr>
          <p:cNvSpPr/>
          <p:nvPr/>
        </p:nvSpPr>
        <p:spPr>
          <a:xfrm>
            <a:off x="3221342" y="2081078"/>
            <a:ext cx="179109" cy="20738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6B3F13E-425C-47BC-9E35-4DCBC90369A1}"/>
              </a:ext>
            </a:extLst>
          </p:cNvPr>
          <p:cNvSpPr txBox="1"/>
          <p:nvPr/>
        </p:nvSpPr>
        <p:spPr>
          <a:xfrm>
            <a:off x="8305866" y="1538441"/>
            <a:ext cx="266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des </a:t>
            </a:r>
            <a:r>
              <a:rPr lang="de-DE" dirty="0" err="1"/>
              <a:t>Tonikadreiklangs</a:t>
            </a:r>
            <a:r>
              <a:rPr lang="de-DE" dirty="0"/>
              <a:t> </a:t>
            </a:r>
            <a:r>
              <a:rPr lang="de-DE" i="1" dirty="0"/>
              <a:t>do mi so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A824ABE-CAE2-461F-B15A-82B0055A9661}"/>
              </a:ext>
            </a:extLst>
          </p:cNvPr>
          <p:cNvSpPr/>
          <p:nvPr/>
        </p:nvSpPr>
        <p:spPr>
          <a:xfrm>
            <a:off x="8264956" y="1861606"/>
            <a:ext cx="1290891" cy="253714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F5EA48C-7F07-486C-9D2B-35AB57A94C57}"/>
              </a:ext>
            </a:extLst>
          </p:cNvPr>
          <p:cNvSpPr txBox="1"/>
          <p:nvPr/>
        </p:nvSpPr>
        <p:spPr>
          <a:xfrm>
            <a:off x="1300898" y="4100660"/>
            <a:ext cx="399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des Dominantdreiklangs </a:t>
            </a:r>
            <a:r>
              <a:rPr lang="de-DE" i="1" dirty="0"/>
              <a:t>so </a:t>
            </a:r>
            <a:r>
              <a:rPr lang="de-DE" i="1" dirty="0" err="1"/>
              <a:t>ti</a:t>
            </a:r>
            <a:r>
              <a:rPr lang="de-DE" i="1" dirty="0"/>
              <a:t> </a:t>
            </a:r>
            <a:r>
              <a:rPr lang="de-DE" i="1" dirty="0" err="1"/>
              <a:t>re</a:t>
            </a:r>
            <a:r>
              <a:rPr lang="de-DE" dirty="0"/>
              <a:t>,</a:t>
            </a:r>
          </a:p>
          <a:p>
            <a:r>
              <a:rPr lang="de-DE" dirty="0"/>
              <a:t>wird vorübergehend zur Tonika </a:t>
            </a:r>
            <a:r>
              <a:rPr lang="de-DE" i="1" dirty="0"/>
              <a:t>do mi so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3518DA2-2CC5-41EF-812C-E1D5A40B67C7}"/>
              </a:ext>
            </a:extLst>
          </p:cNvPr>
          <p:cNvSpPr txBox="1"/>
          <p:nvPr/>
        </p:nvSpPr>
        <p:spPr>
          <a:xfrm>
            <a:off x="5847429" y="3296807"/>
            <a:ext cx="370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der Wechseldominante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fi</a:t>
            </a:r>
            <a:r>
              <a:rPr lang="de-DE" dirty="0"/>
              <a:t> (la), umbenannt zu so </a:t>
            </a:r>
            <a:r>
              <a:rPr lang="de-DE" dirty="0" err="1"/>
              <a:t>ti</a:t>
            </a:r>
            <a:r>
              <a:rPr lang="de-DE" dirty="0"/>
              <a:t> (</a:t>
            </a:r>
            <a:r>
              <a:rPr lang="de-DE" dirty="0" err="1"/>
              <a:t>re</a:t>
            </a:r>
            <a:r>
              <a:rPr lang="de-DE" dirty="0"/>
              <a:t>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8D917D5-6BDF-4930-8703-87DEC4EB8757}"/>
              </a:ext>
            </a:extLst>
          </p:cNvPr>
          <p:cNvSpPr/>
          <p:nvPr/>
        </p:nvSpPr>
        <p:spPr>
          <a:xfrm>
            <a:off x="4317923" y="4441855"/>
            <a:ext cx="975118" cy="253714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4600618-5F40-4703-807C-D0DD231A5564}"/>
              </a:ext>
            </a:extLst>
          </p:cNvPr>
          <p:cNvSpPr/>
          <p:nvPr/>
        </p:nvSpPr>
        <p:spPr>
          <a:xfrm>
            <a:off x="7303625" y="3652990"/>
            <a:ext cx="975118" cy="253714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B724425-B47D-4F50-B5D9-F77357A53258}"/>
              </a:ext>
            </a:extLst>
          </p:cNvPr>
          <p:cNvCxnSpPr>
            <a:cxnSpLocks/>
          </p:cNvCxnSpPr>
          <p:nvPr/>
        </p:nvCxnSpPr>
        <p:spPr>
          <a:xfrm flipH="1" flipV="1">
            <a:off x="3400451" y="2288467"/>
            <a:ext cx="272412" cy="306411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84A863DA-6B75-45A9-820F-2C47865E1E8A}"/>
              </a:ext>
            </a:extLst>
          </p:cNvPr>
          <p:cNvSpPr txBox="1"/>
          <p:nvPr/>
        </p:nvSpPr>
        <p:spPr>
          <a:xfrm>
            <a:off x="3874416" y="5128181"/>
            <a:ext cx="301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Leitton zum Dominantton ohne Kadenz &gt;„Ausweichung“, melodisch bedingt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9D67C52-FC72-4522-8ECD-58B83B561060}"/>
              </a:ext>
            </a:extLst>
          </p:cNvPr>
          <p:cNvCxnSpPr/>
          <p:nvPr/>
        </p:nvCxnSpPr>
        <p:spPr>
          <a:xfrm flipH="1">
            <a:off x="1216058" y="1414022"/>
            <a:ext cx="150829" cy="5368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FCAECD10-4A46-48CF-B355-AF64549D734A}"/>
              </a:ext>
            </a:extLst>
          </p:cNvPr>
          <p:cNvSpPr txBox="1"/>
          <p:nvPr/>
        </p:nvSpPr>
        <p:spPr>
          <a:xfrm>
            <a:off x="1536569" y="1279215"/>
            <a:ext cx="27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zweitletztes Be = do = B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92A3887-9757-4709-9F1A-E3894780C419}"/>
              </a:ext>
            </a:extLst>
          </p:cNvPr>
          <p:cNvSpPr/>
          <p:nvPr/>
        </p:nvSpPr>
        <p:spPr>
          <a:xfrm>
            <a:off x="5094874" y="3162104"/>
            <a:ext cx="179109" cy="20738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65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22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Breitbild</PresentationFormat>
  <Paragraphs>35</Paragraphs>
  <Slides>6</Slides>
  <Notes>0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Berner Singstudenten</vt:lpstr>
      <vt:lpstr>Modulation</vt:lpstr>
      <vt:lpstr>Modulation von A-Dur nach E-Dur</vt:lpstr>
      <vt:lpstr>Modulation von G-Dur nach D-Dur</vt:lpstr>
      <vt:lpstr>Modulation von D-Dur nach A-Dur</vt:lpstr>
      <vt:lpstr>Modulation von B-Dur nach F-Dur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29</cp:revision>
  <dcterms:created xsi:type="dcterms:W3CDTF">2020-04-05T07:54:05Z</dcterms:created>
  <dcterms:modified xsi:type="dcterms:W3CDTF">2020-04-05T11:37:13Z</dcterms:modified>
</cp:coreProperties>
</file>