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1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71FAA-2363-4214-BA46-C0542D267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8282A3-B86E-4A35-A2D8-3C47B00C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7105D5-D9CD-4BCA-AF0A-A769972F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E99EC5-5969-4208-98E5-29FA01EB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FF37F-6123-4710-B04D-63A80E5F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4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E3908-9616-4599-9DDD-810BEDB1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6019C4-D424-4F47-8E3A-74171E49A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EBD076-FF9D-4E0B-A37D-D9376130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347CFB-D8B8-40BB-BA49-5DF70814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404465-C705-4E3C-B401-30AD5F91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B651D33-2050-4390-888B-B752EE3B3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804EA9-8831-4374-BF17-246920BC6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FEDA6C-2CA0-4525-B10D-5915345A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A217E8-5B36-49F1-8DDE-4B0A34B0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7D3C9-4BC0-4FA5-A1B2-5EC0D2A6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46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4161A-8B38-4376-A110-7D95643B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566A2B-9188-42A0-AE5E-7F812B4B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B0509-5203-44E3-8F82-5E12E020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C95C53-A819-4062-AB9F-118F776D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0C1AE-E0BA-4AE1-B3A6-B582C25F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3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11CD3-4B6F-4079-8E43-2BCB4C7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63573-C460-467A-9965-F74919A6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7A399D-A9C0-4195-A683-B09249E0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AD83F0-6A4D-48CB-8BB4-208C546E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49A6F-B8C2-4929-AE05-48D55246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63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2A79D-9068-4280-BF43-569E731B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3EC3-3A4B-4A9E-BFD3-C490D10ED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93A821-3AED-4077-B6A9-14EC730C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B49C56-9B6A-4B4B-B5E7-C4606254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CC30E1-63D4-4C9F-8EAE-DCCF8C86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2B2DA7-734D-4B2B-9681-FB9EF66D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03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7FE28-41BE-4BE5-B8DA-C93E987C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F860B0-FE1F-4C08-91BF-121B37CE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E18697-C138-48F8-A6D4-F31FB1C3A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EEEDD0-7745-40BC-BC13-8904B26B5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C7DF09-4B83-45AB-B93B-037033BC5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AE6D74-B943-4B6D-B82B-089BA861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2306B4-5DA8-43AC-875E-883E38FF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54366E-1E7C-4B8A-82F9-AD697EEA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9CB18-678B-4DF0-96AD-405D538F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6CE50-4179-47E5-9A67-6D312BD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F76B35-7E1F-4DE0-B34C-73CC1240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C42D6F-2009-4731-A516-62074D04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84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2CB3FF-B012-42B5-BC03-89CF49F3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86A280-5739-4BF5-A001-EC84477A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B2934A-AC47-4B12-A863-2E117339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5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B9D63-5751-404B-BA46-7863E27A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0F3EB6-369B-4AA8-B0AA-5F6FAB31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B503CF-5ABD-4B8A-8831-85613A08A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5E4525-B57D-40DD-A8EB-03E8EDDB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C9F70A-7356-40A3-A7F3-658D5631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591B7E-26F0-4C6F-8B71-1B700FAF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9C4FA-203D-46DB-BF56-6D657BB9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259F71-6966-4D8B-84B2-08DE0B690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9B56F8-71C0-4F95-8D3E-CD95E580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08D695-AA4E-42CA-B5BD-F96B0ED4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2E8A1F-6491-4B2D-BE78-2125059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AB5FF-2994-4CC4-ABD8-09A453C0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9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4B9042-514D-442C-A9A3-ADD71476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3B1936-4269-47E8-98ED-91C81429E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DE26A-3F7F-4608-B7D5-EFD4942C4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F62B-58E8-47DB-8EA2-35ECBB1D29DF}" type="datetimeFigureOut">
              <a:rPr lang="de-DE" smtClean="0"/>
              <a:t>29.03.2020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EC89E-4476-4C29-BF9B-8D2021F72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B786-8F2D-4BBD-8C03-41B66AAC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330A-CDC0-4D3B-BF24-E6A8560D5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5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095875" cy="174307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4: Tonale Strukturen</a:t>
            </a:r>
            <a:br>
              <a:rPr lang="de-DE" sz="3200" dirty="0"/>
            </a:br>
            <a:r>
              <a:rPr lang="de-DE" sz="3200" dirty="0"/>
              <a:t>(erste Lieferung)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39D640-C663-4D37-8011-C1ACE7D76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37241" r="4870" b="32366"/>
          <a:stretch/>
        </p:blipFill>
        <p:spPr>
          <a:xfrm>
            <a:off x="762000" y="1073944"/>
            <a:ext cx="9505950" cy="4612457"/>
          </a:xfrm>
          <a:prstGeom prst="rect">
            <a:avLst/>
          </a:prstGeom>
        </p:spPr>
      </p:pic>
      <p:sp>
        <p:nvSpPr>
          <p:cNvPr id="4" name="Eckige Klammer links 3">
            <a:extLst>
              <a:ext uri="{FF2B5EF4-FFF2-40B4-BE49-F238E27FC236}">
                <a16:creationId xmlns:a16="http://schemas.microsoft.com/office/drawing/2014/main" id="{C9C145EA-0F71-4779-BF62-73F8C016E0D8}"/>
              </a:ext>
            </a:extLst>
          </p:cNvPr>
          <p:cNvSpPr/>
          <p:nvPr/>
        </p:nvSpPr>
        <p:spPr>
          <a:xfrm rot="16200000">
            <a:off x="3102428" y="1530801"/>
            <a:ext cx="64499" cy="3446149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ckige Klammer links 4">
            <a:extLst>
              <a:ext uri="{FF2B5EF4-FFF2-40B4-BE49-F238E27FC236}">
                <a16:creationId xmlns:a16="http://schemas.microsoft.com/office/drawing/2014/main" id="{6DF80179-7115-440A-834A-ECFCD1B94C16}"/>
              </a:ext>
            </a:extLst>
          </p:cNvPr>
          <p:cNvSpPr/>
          <p:nvPr/>
        </p:nvSpPr>
        <p:spPr>
          <a:xfrm rot="16200000">
            <a:off x="7473317" y="1417590"/>
            <a:ext cx="85723" cy="3522347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ckige Klammer links 5">
            <a:extLst>
              <a:ext uri="{FF2B5EF4-FFF2-40B4-BE49-F238E27FC236}">
                <a16:creationId xmlns:a16="http://schemas.microsoft.com/office/drawing/2014/main" id="{C3DFEE4A-DD65-4777-BAC4-A9C7A8A6EB57}"/>
              </a:ext>
            </a:extLst>
          </p:cNvPr>
          <p:cNvSpPr/>
          <p:nvPr/>
        </p:nvSpPr>
        <p:spPr>
          <a:xfrm rot="16200000">
            <a:off x="1954665" y="4993115"/>
            <a:ext cx="150225" cy="1236350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ckige Klammer links 6">
            <a:extLst>
              <a:ext uri="{FF2B5EF4-FFF2-40B4-BE49-F238E27FC236}">
                <a16:creationId xmlns:a16="http://schemas.microsoft.com/office/drawing/2014/main" id="{BFBB569A-2751-45EA-BCAF-75E6F551A6CE}"/>
              </a:ext>
            </a:extLst>
          </p:cNvPr>
          <p:cNvSpPr/>
          <p:nvPr/>
        </p:nvSpPr>
        <p:spPr>
          <a:xfrm rot="16200000">
            <a:off x="7983991" y="5266079"/>
            <a:ext cx="150225" cy="569598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ckige Klammer links 7">
            <a:extLst>
              <a:ext uri="{FF2B5EF4-FFF2-40B4-BE49-F238E27FC236}">
                <a16:creationId xmlns:a16="http://schemas.microsoft.com/office/drawing/2014/main" id="{E6A80BF1-23E9-4165-8C94-870BFEB7E014}"/>
              </a:ext>
            </a:extLst>
          </p:cNvPr>
          <p:cNvSpPr/>
          <p:nvPr/>
        </p:nvSpPr>
        <p:spPr>
          <a:xfrm rot="16200000">
            <a:off x="5298679" y="3888213"/>
            <a:ext cx="150224" cy="3446149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CB1277-5891-4E25-AC59-472804F39C42}"/>
              </a:ext>
            </a:extLst>
          </p:cNvPr>
          <p:cNvSpPr txBox="1"/>
          <p:nvPr/>
        </p:nvSpPr>
        <p:spPr>
          <a:xfrm>
            <a:off x="1059237" y="509694"/>
            <a:ext cx="503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„Bacchus“ ist ein Beispiel für großflächige Harmonik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3D4BBF-1EB2-48B1-9097-CB39CFBBF0D1}"/>
              </a:ext>
            </a:extLst>
          </p:cNvPr>
          <p:cNvSpPr txBox="1"/>
          <p:nvPr/>
        </p:nvSpPr>
        <p:spPr>
          <a:xfrm>
            <a:off x="4152900" y="805867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 = </a:t>
            </a:r>
            <a:r>
              <a:rPr lang="de-DE" dirty="0" err="1"/>
              <a:t>Tonikabereich</a:t>
            </a:r>
            <a:r>
              <a:rPr lang="de-DE" dirty="0"/>
              <a:t> do-mi-so, rot = Dominantbereich so-</a:t>
            </a:r>
            <a:r>
              <a:rPr lang="de-DE" dirty="0" err="1"/>
              <a:t>ti</a:t>
            </a:r>
            <a:r>
              <a:rPr lang="de-DE" dirty="0"/>
              <a:t>-</a:t>
            </a:r>
            <a:r>
              <a:rPr lang="de-DE" dirty="0" err="1"/>
              <a:t>re</a:t>
            </a:r>
            <a:endParaRPr lang="de-DE" dirty="0"/>
          </a:p>
        </p:txBody>
      </p:sp>
      <p:pic>
        <p:nvPicPr>
          <p:cNvPr id="11" name="CP 008 4st">
            <a:hlinkClick r:id="" action="ppaction://media"/>
            <a:extLst>
              <a:ext uri="{FF2B5EF4-FFF2-40B4-BE49-F238E27FC236}">
                <a16:creationId xmlns:a16="http://schemas.microsoft.com/office/drawing/2014/main" id="{46FDFD33-05CC-45B7-8032-D11C731ECB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00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5600" y="3253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872C3-69DB-4562-A1E8-6790E16C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</p:spPr>
        <p:txBody>
          <a:bodyPr>
            <a:normAutofit/>
          </a:bodyPr>
          <a:lstStyle/>
          <a:p>
            <a:r>
              <a:rPr lang="de-DE" sz="4000" dirty="0"/>
              <a:t>Die harmonischen Funktionen II: Subdominante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6EE332-B155-4265-9D4C-9562837BF629}"/>
              </a:ext>
            </a:extLst>
          </p:cNvPr>
          <p:cNvSpPr txBox="1"/>
          <p:nvPr/>
        </p:nvSpPr>
        <p:spPr>
          <a:xfrm>
            <a:off x="904875" y="1838325"/>
            <a:ext cx="8324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Subdominantische</a:t>
            </a:r>
            <a:r>
              <a:rPr lang="de-DE" dirty="0"/>
              <a:t> Klänge führen aus der Polarität von Tonika und Dominante hinaus.</a:t>
            </a:r>
          </a:p>
          <a:p>
            <a:endParaRPr lang="de-DE" dirty="0"/>
          </a:p>
          <a:p>
            <a:r>
              <a:rPr lang="de-DE" dirty="0"/>
              <a:t>Sie stehen häufig direkt vor </a:t>
            </a:r>
            <a:r>
              <a:rPr lang="de-DE" dirty="0" err="1"/>
              <a:t>dominantischen</a:t>
            </a:r>
            <a:r>
              <a:rPr lang="de-DE" dirty="0"/>
              <a:t> Klängen und bilden mit ihnen vollständige Kadenzen von Subdominante-Dominante-Tonika.</a:t>
            </a:r>
          </a:p>
          <a:p>
            <a:endParaRPr lang="de-DE" dirty="0"/>
          </a:p>
          <a:p>
            <a:r>
              <a:rPr lang="de-DE" dirty="0" err="1"/>
              <a:t>Subdominantische</a:t>
            </a:r>
            <a:r>
              <a:rPr lang="de-DE" dirty="0"/>
              <a:t> Stufen sind: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IV.: </a:t>
            </a:r>
            <a:r>
              <a:rPr lang="de-DE" dirty="0" err="1"/>
              <a:t>fa</a:t>
            </a:r>
            <a:r>
              <a:rPr lang="de-DE" dirty="0"/>
              <a:t>-la-do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II.: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 (oft mit dem </a:t>
            </a:r>
            <a:r>
              <a:rPr lang="de-DE" dirty="0" err="1"/>
              <a:t>Terzton</a:t>
            </a:r>
            <a:r>
              <a:rPr lang="de-DE" dirty="0"/>
              <a:t> </a:t>
            </a:r>
            <a:r>
              <a:rPr lang="de-DE" dirty="0" err="1"/>
              <a:t>fa</a:t>
            </a:r>
            <a:r>
              <a:rPr lang="de-DE" dirty="0"/>
              <a:t> im Bass)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als Variante die II. als Septakkord: 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-la-do (oft mit dem </a:t>
            </a:r>
            <a:r>
              <a:rPr lang="de-DE" dirty="0" err="1"/>
              <a:t>Terzton</a:t>
            </a:r>
            <a:r>
              <a:rPr lang="de-DE" dirty="0"/>
              <a:t> </a:t>
            </a:r>
            <a:r>
              <a:rPr lang="de-DE" dirty="0" err="1"/>
              <a:t>fa</a:t>
            </a:r>
            <a:r>
              <a:rPr lang="de-DE" dirty="0"/>
              <a:t> im Bass)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VI.: la-do-mi (seltener)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Der Ton la ist (außer als Wechsel- oder Durchgangston) in der Regel mit der Subdominante verbunden.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731915-1807-44E3-8A77-134542FA96DD}"/>
              </a:ext>
            </a:extLst>
          </p:cNvPr>
          <p:cNvSpPr txBox="1"/>
          <p:nvPr/>
        </p:nvSpPr>
        <p:spPr>
          <a:xfrm>
            <a:off x="5524500" y="5766077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der Klassik ist die Abfolge IV-V-I häufiger, im Jazz II-V-I.</a:t>
            </a:r>
          </a:p>
        </p:txBody>
      </p:sp>
    </p:spTree>
    <p:extLst>
      <p:ext uri="{BB962C8B-B14F-4D97-AF65-F5344CB8AC3E}">
        <p14:creationId xmlns:p14="http://schemas.microsoft.com/office/powerpoint/2010/main" val="35024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8C552-4CDD-49FC-A5CA-09BB5E63D28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73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Die harmonischen Funktionen II: Subdominante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288AA6-950C-4C74-B158-46933F7B1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7442" r="4421" b="79545"/>
          <a:stretch/>
        </p:blipFill>
        <p:spPr>
          <a:xfrm>
            <a:off x="362456" y="1152525"/>
            <a:ext cx="10163681" cy="20478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F71FF7-A6E8-4E34-910E-835C35E24119}"/>
              </a:ext>
            </a:extLst>
          </p:cNvPr>
          <p:cNvSpPr txBox="1"/>
          <p:nvPr/>
        </p:nvSpPr>
        <p:spPr>
          <a:xfrm>
            <a:off x="6962774" y="3770988"/>
            <a:ext cx="3048001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6. &gt; 7.:</a:t>
            </a:r>
          </a:p>
          <a:p>
            <a:r>
              <a:rPr lang="de-DE" dirty="0"/>
              <a:t>Dominante &gt; Tonika (s. oben):</a:t>
            </a:r>
          </a:p>
          <a:p>
            <a:r>
              <a:rPr lang="de-DE" dirty="0"/>
              <a:t>T1: </a:t>
            </a:r>
            <a:r>
              <a:rPr lang="de-DE" dirty="0" err="1"/>
              <a:t>ti</a:t>
            </a:r>
            <a:r>
              <a:rPr lang="de-DE" dirty="0"/>
              <a:t> &gt; do, Leitton</a:t>
            </a:r>
          </a:p>
          <a:p>
            <a:r>
              <a:rPr lang="de-DE" dirty="0"/>
              <a:t>T2: so &gt; so, gemeinsamer Ton</a:t>
            </a:r>
            <a:br>
              <a:rPr lang="de-DE" dirty="0"/>
            </a:br>
            <a:r>
              <a:rPr lang="de-DE" dirty="0"/>
              <a:t>B1: </a:t>
            </a:r>
            <a:r>
              <a:rPr lang="de-DE" dirty="0" err="1"/>
              <a:t>fa</a:t>
            </a:r>
            <a:r>
              <a:rPr lang="de-DE" dirty="0"/>
              <a:t> &gt; mi, „</a:t>
            </a:r>
            <a:r>
              <a:rPr lang="de-DE" dirty="0" err="1"/>
              <a:t>Gleitton</a:t>
            </a:r>
            <a:r>
              <a:rPr lang="de-DE" dirty="0"/>
              <a:t>“</a:t>
            </a:r>
          </a:p>
          <a:p>
            <a:r>
              <a:rPr lang="de-DE" dirty="0"/>
              <a:t>B2: so &gt; do, </a:t>
            </a:r>
            <a:r>
              <a:rPr lang="de-DE" dirty="0" err="1"/>
              <a:t>Kadenzsprung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820422-FEAE-45CF-8674-A63DA6E10651}"/>
              </a:ext>
            </a:extLst>
          </p:cNvPr>
          <p:cNvSpPr txBox="1"/>
          <p:nvPr/>
        </p:nvSpPr>
        <p:spPr>
          <a:xfrm>
            <a:off x="1581150" y="301946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1.               2.          3.                         4.                     5.               6.                      7.</a:t>
            </a:r>
          </a:p>
        </p:txBody>
      </p:sp>
      <p:sp>
        <p:nvSpPr>
          <p:cNvPr id="7" name="Eckige Klammer links 6">
            <a:extLst>
              <a:ext uri="{FF2B5EF4-FFF2-40B4-BE49-F238E27FC236}">
                <a16:creationId xmlns:a16="http://schemas.microsoft.com/office/drawing/2014/main" id="{FA3B940C-69A0-42E4-ABCE-58BB6DEE96CE}"/>
              </a:ext>
            </a:extLst>
          </p:cNvPr>
          <p:cNvSpPr/>
          <p:nvPr/>
        </p:nvSpPr>
        <p:spPr>
          <a:xfrm rot="16200000">
            <a:off x="5430444" y="2744388"/>
            <a:ext cx="171448" cy="1540671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B4E03D-368C-472C-8833-F8304B6C098E}"/>
              </a:ext>
            </a:extLst>
          </p:cNvPr>
          <p:cNvSpPr txBox="1"/>
          <p:nvPr/>
        </p:nvSpPr>
        <p:spPr>
          <a:xfrm>
            <a:off x="4624389" y="3778409"/>
            <a:ext cx="1990725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4., 5.:</a:t>
            </a:r>
          </a:p>
          <a:p>
            <a:r>
              <a:rPr lang="de-DE" dirty="0"/>
              <a:t>Subdominante</a:t>
            </a:r>
          </a:p>
          <a:p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fa</a:t>
            </a:r>
            <a:r>
              <a:rPr lang="de-DE" dirty="0"/>
              <a:t>-la, </a:t>
            </a:r>
            <a:r>
              <a:rPr lang="de-DE" dirty="0" err="1"/>
              <a:t>Terzton</a:t>
            </a:r>
            <a:r>
              <a:rPr lang="de-DE" dirty="0"/>
              <a:t> </a:t>
            </a:r>
            <a:r>
              <a:rPr lang="de-DE" dirty="0" err="1"/>
              <a:t>fa</a:t>
            </a:r>
            <a:r>
              <a:rPr lang="de-DE" dirty="0"/>
              <a:t> im Bass, II. Stufe.</a:t>
            </a:r>
          </a:p>
          <a:p>
            <a:r>
              <a:rPr lang="de-DE" dirty="0"/>
              <a:t>Klang 5 besteht nur aus der Terz </a:t>
            </a:r>
            <a:br>
              <a:rPr lang="de-DE" dirty="0"/>
            </a:br>
            <a:r>
              <a:rPr lang="de-DE" dirty="0"/>
              <a:t>la-</a:t>
            </a:r>
            <a:r>
              <a:rPr lang="de-DE" dirty="0" err="1"/>
              <a:t>fa</a:t>
            </a:r>
            <a:r>
              <a:rPr lang="de-DE" dirty="0"/>
              <a:t> und kann sowohl zur II. wie zur IV. Stufe gehören.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19AAE5-339A-4A67-A9AE-0FCCBA75BA08}"/>
              </a:ext>
            </a:extLst>
          </p:cNvPr>
          <p:cNvSpPr txBox="1"/>
          <p:nvPr/>
        </p:nvSpPr>
        <p:spPr>
          <a:xfrm>
            <a:off x="600075" y="3778409"/>
            <a:ext cx="358140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1. Tonika do-mi-so (</a:t>
            </a:r>
            <a:r>
              <a:rPr lang="de-DE" dirty="0" err="1"/>
              <a:t>Terzton</a:t>
            </a:r>
            <a:r>
              <a:rPr lang="de-DE" dirty="0"/>
              <a:t> im Bass), </a:t>
            </a:r>
            <a:br>
              <a:rPr lang="de-DE" dirty="0"/>
            </a:br>
            <a:r>
              <a:rPr lang="de-DE" dirty="0"/>
              <a:t>2. Dominante so-</a:t>
            </a:r>
            <a:r>
              <a:rPr lang="de-DE" dirty="0" err="1"/>
              <a:t>re</a:t>
            </a:r>
            <a:r>
              <a:rPr lang="de-DE" dirty="0"/>
              <a:t>-</a:t>
            </a:r>
            <a:r>
              <a:rPr lang="de-DE" dirty="0" err="1"/>
              <a:t>ti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   (</a:t>
            </a:r>
            <a:r>
              <a:rPr lang="de-DE" dirty="0" err="1"/>
              <a:t>Quintton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im Bass),</a:t>
            </a:r>
          </a:p>
          <a:p>
            <a:r>
              <a:rPr lang="de-DE" dirty="0"/>
              <a:t>3. Tonika </a:t>
            </a:r>
          </a:p>
        </p:txBody>
      </p:sp>
      <p:pic>
        <p:nvPicPr>
          <p:cNvPr id="10" name="CP 062 Schluss 4st">
            <a:hlinkClick r:id="" action="ppaction://media"/>
            <a:extLst>
              <a:ext uri="{FF2B5EF4-FFF2-40B4-BE49-F238E27FC236}">
                <a16:creationId xmlns:a16="http://schemas.microsoft.com/office/drawing/2014/main" id="{774516AA-7DEE-4136-8615-11F412E23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1175" y="5705475"/>
            <a:ext cx="609600" cy="6096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E36AB30-217D-4FC0-8BCD-61AD300D8A8D}"/>
              </a:ext>
            </a:extLst>
          </p:cNvPr>
          <p:cNvSpPr txBox="1"/>
          <p:nvPr/>
        </p:nvSpPr>
        <p:spPr>
          <a:xfrm>
            <a:off x="838200" y="1014413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62</a:t>
            </a:r>
          </a:p>
        </p:txBody>
      </p:sp>
    </p:spTree>
    <p:extLst>
      <p:ext uri="{BB962C8B-B14F-4D97-AF65-F5344CB8AC3E}">
        <p14:creationId xmlns:p14="http://schemas.microsoft.com/office/powerpoint/2010/main" val="10490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0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D1F7D-CE76-4ADA-885F-1063D0425AC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73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Die harmonischen Funktionen II: Subdominante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FCCBC7-B456-4269-8AC5-D4B1DB600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7639" r="4617" b="79861"/>
          <a:stretch/>
        </p:blipFill>
        <p:spPr>
          <a:xfrm>
            <a:off x="561975" y="1348578"/>
            <a:ext cx="10333088" cy="20439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D17FB98-1496-4FE4-B72B-5F8749B74644}"/>
              </a:ext>
            </a:extLst>
          </p:cNvPr>
          <p:cNvSpPr txBox="1"/>
          <p:nvPr/>
        </p:nvSpPr>
        <p:spPr>
          <a:xfrm>
            <a:off x="838200" y="967859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67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5CDF69-3C21-4A73-ABD4-20D3A53B5D41}"/>
              </a:ext>
            </a:extLst>
          </p:cNvPr>
          <p:cNvSpPr txBox="1"/>
          <p:nvPr/>
        </p:nvSpPr>
        <p:spPr>
          <a:xfrm>
            <a:off x="1771650" y="97924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fis</a:t>
            </a:r>
            <a:r>
              <a:rPr lang="de-DE" dirty="0"/>
              <a:t> = </a:t>
            </a:r>
            <a:r>
              <a:rPr lang="de-DE" dirty="0" err="1"/>
              <a:t>ti</a:t>
            </a:r>
            <a:r>
              <a:rPr lang="de-DE" dirty="0"/>
              <a:t>, G = do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30F7FF3-0F53-4C0D-BB8B-37B1719E2D9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428750" y="1163912"/>
            <a:ext cx="342900" cy="3696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350EC6E-CADB-47F2-AFFA-3AA69071A930}"/>
              </a:ext>
            </a:extLst>
          </p:cNvPr>
          <p:cNvSpPr txBox="1"/>
          <p:nvPr/>
        </p:nvSpPr>
        <p:spPr>
          <a:xfrm>
            <a:off x="3486151" y="3577154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 = </a:t>
            </a:r>
            <a:r>
              <a:rPr lang="de-DE" dirty="0" err="1"/>
              <a:t>fa</a:t>
            </a:r>
            <a:endParaRPr lang="de-DE" dirty="0"/>
          </a:p>
          <a:p>
            <a:r>
              <a:rPr lang="de-DE" dirty="0"/>
              <a:t>E = la</a:t>
            </a:r>
          </a:p>
          <a:p>
            <a:r>
              <a:rPr lang="de-DE" dirty="0"/>
              <a:t>G = do</a:t>
            </a:r>
          </a:p>
          <a:p>
            <a:r>
              <a:rPr lang="de-DE" dirty="0"/>
              <a:t>&gt;&gt; IV. Stufe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4F75573-0D50-4276-807A-0D55D4144B37}"/>
              </a:ext>
            </a:extLst>
          </p:cNvPr>
          <p:cNvSpPr txBox="1"/>
          <p:nvPr/>
        </p:nvSpPr>
        <p:spPr>
          <a:xfrm>
            <a:off x="4743451" y="3577154"/>
            <a:ext cx="125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 = </a:t>
            </a:r>
            <a:r>
              <a:rPr lang="de-DE" dirty="0" err="1"/>
              <a:t>re</a:t>
            </a:r>
            <a:endParaRPr lang="de-DE" dirty="0"/>
          </a:p>
          <a:p>
            <a:r>
              <a:rPr lang="de-DE" dirty="0"/>
              <a:t>C = </a:t>
            </a:r>
            <a:r>
              <a:rPr lang="de-DE" dirty="0" err="1"/>
              <a:t>fa</a:t>
            </a:r>
            <a:endParaRPr lang="de-DE" dirty="0"/>
          </a:p>
          <a:p>
            <a:r>
              <a:rPr lang="de-DE" dirty="0"/>
              <a:t>E = la</a:t>
            </a:r>
          </a:p>
          <a:p>
            <a:r>
              <a:rPr lang="de-DE" dirty="0"/>
              <a:t>&gt;&gt; II. Stufe, </a:t>
            </a:r>
            <a:r>
              <a:rPr lang="de-DE" dirty="0" err="1"/>
              <a:t>Terzton</a:t>
            </a:r>
            <a:r>
              <a:rPr lang="de-DE" dirty="0"/>
              <a:t> im Bass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978BABD-EA1F-4AD6-9DA1-3AAAA2FB41AC}"/>
              </a:ext>
            </a:extLst>
          </p:cNvPr>
          <p:cNvCxnSpPr>
            <a:cxnSpLocks/>
          </p:cNvCxnSpPr>
          <p:nvPr/>
        </p:nvCxnSpPr>
        <p:spPr>
          <a:xfrm flipV="1">
            <a:off x="3914775" y="3023157"/>
            <a:ext cx="381000" cy="56538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1905E0A-39E8-48AD-85A0-D71C1C778C6D}"/>
              </a:ext>
            </a:extLst>
          </p:cNvPr>
          <p:cNvCxnSpPr>
            <a:cxnSpLocks/>
          </p:cNvCxnSpPr>
          <p:nvPr/>
        </p:nvCxnSpPr>
        <p:spPr>
          <a:xfrm flipV="1">
            <a:off x="5105399" y="3104103"/>
            <a:ext cx="0" cy="4730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ckige Klammer links 19">
            <a:extLst>
              <a:ext uri="{FF2B5EF4-FFF2-40B4-BE49-F238E27FC236}">
                <a16:creationId xmlns:a16="http://schemas.microsoft.com/office/drawing/2014/main" id="{AE27E3DD-5BE8-4400-A5D3-6C0B4EE82BC8}"/>
              </a:ext>
            </a:extLst>
          </p:cNvPr>
          <p:cNvSpPr/>
          <p:nvPr/>
        </p:nvSpPr>
        <p:spPr>
          <a:xfrm rot="16200000">
            <a:off x="4694299" y="4037611"/>
            <a:ext cx="98310" cy="2514599"/>
          </a:xfrm>
          <a:prstGeom prst="lef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82AD2E6-1C2D-409D-9E02-215DECB9E515}"/>
              </a:ext>
            </a:extLst>
          </p:cNvPr>
          <p:cNvSpPr txBox="1"/>
          <p:nvPr/>
        </p:nvSpPr>
        <p:spPr>
          <a:xfrm>
            <a:off x="3964936" y="5404277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Subdominante</a:t>
            </a:r>
          </a:p>
        </p:txBody>
      </p:sp>
      <p:sp>
        <p:nvSpPr>
          <p:cNvPr id="22" name="Eckige Klammer links 21">
            <a:extLst>
              <a:ext uri="{FF2B5EF4-FFF2-40B4-BE49-F238E27FC236}">
                <a16:creationId xmlns:a16="http://schemas.microsoft.com/office/drawing/2014/main" id="{9B2AE3C3-30BA-4095-894E-A426001F34A8}"/>
              </a:ext>
            </a:extLst>
          </p:cNvPr>
          <p:cNvSpPr/>
          <p:nvPr/>
        </p:nvSpPr>
        <p:spPr>
          <a:xfrm rot="16200000">
            <a:off x="6985063" y="2293199"/>
            <a:ext cx="98310" cy="2238384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B1220C5-6577-472B-A823-9EC7EA54CE4C}"/>
              </a:ext>
            </a:extLst>
          </p:cNvPr>
          <p:cNvSpPr txBox="1"/>
          <p:nvPr/>
        </p:nvSpPr>
        <p:spPr>
          <a:xfrm>
            <a:off x="6402429" y="3649951"/>
            <a:ext cx="1711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Dominante,</a:t>
            </a:r>
            <a:br>
              <a:rPr lang="de-DE" dirty="0"/>
            </a:br>
            <a:r>
              <a:rPr lang="de-DE" dirty="0"/>
              <a:t>mit Vorhalten</a:t>
            </a:r>
          </a:p>
          <a:p>
            <a:r>
              <a:rPr lang="de-DE" dirty="0"/>
              <a:t>mi &gt; </a:t>
            </a:r>
            <a:r>
              <a:rPr lang="de-DE" dirty="0" err="1"/>
              <a:t>re</a:t>
            </a:r>
            <a:r>
              <a:rPr lang="de-DE" dirty="0"/>
              <a:t> (T1)</a:t>
            </a:r>
            <a:br>
              <a:rPr lang="de-DE" dirty="0"/>
            </a:br>
            <a:r>
              <a:rPr lang="de-DE" dirty="0"/>
              <a:t>do &gt; </a:t>
            </a:r>
            <a:r>
              <a:rPr lang="de-DE" dirty="0" err="1"/>
              <a:t>ti</a:t>
            </a:r>
            <a:r>
              <a:rPr lang="de-DE" dirty="0"/>
              <a:t> (T2)</a:t>
            </a:r>
          </a:p>
          <a:p>
            <a:r>
              <a:rPr lang="de-DE" dirty="0"/>
              <a:t>und Wechselton</a:t>
            </a:r>
          </a:p>
          <a:p>
            <a:r>
              <a:rPr lang="de-DE" dirty="0"/>
              <a:t>so-</a:t>
            </a:r>
            <a:r>
              <a:rPr lang="de-DE" dirty="0" err="1"/>
              <a:t>fa</a:t>
            </a:r>
            <a:r>
              <a:rPr lang="de-DE" dirty="0"/>
              <a:t>-so (Bass 2)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4FC7D04-FB34-4059-9EE2-A120494CF4EB}"/>
              </a:ext>
            </a:extLst>
          </p:cNvPr>
          <p:cNvSpPr txBox="1"/>
          <p:nvPr/>
        </p:nvSpPr>
        <p:spPr>
          <a:xfrm>
            <a:off x="8591550" y="3673982"/>
            <a:ext cx="147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Tonika, </a:t>
            </a:r>
            <a:br>
              <a:rPr lang="de-DE" dirty="0"/>
            </a:br>
            <a:r>
              <a:rPr lang="de-DE" dirty="0"/>
              <a:t>nur Grundton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037A83E-7C8A-43DE-BC60-4A8984998DA3}"/>
              </a:ext>
            </a:extLst>
          </p:cNvPr>
          <p:cNvCxnSpPr>
            <a:cxnSpLocks/>
          </p:cNvCxnSpPr>
          <p:nvPr/>
        </p:nvCxnSpPr>
        <p:spPr>
          <a:xfrm flipH="1" flipV="1">
            <a:off x="8705082" y="3144325"/>
            <a:ext cx="269997" cy="54224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F643023-43FA-447D-99CB-846B6F6F3876}"/>
              </a:ext>
            </a:extLst>
          </p:cNvPr>
          <p:cNvSpPr txBox="1"/>
          <p:nvPr/>
        </p:nvSpPr>
        <p:spPr>
          <a:xfrm>
            <a:off x="838200" y="5773609"/>
            <a:ext cx="224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rush Script MT" panose="03060802040406070304" pitchFamily="66" charset="0"/>
              </a:rPr>
              <a:t>Fortsetzung folgt.</a:t>
            </a:r>
          </a:p>
        </p:txBody>
      </p:sp>
      <p:pic>
        <p:nvPicPr>
          <p:cNvPr id="29" name="CP 067 Schluss 4st">
            <a:hlinkClick r:id="" action="ppaction://media"/>
            <a:extLst>
              <a:ext uri="{FF2B5EF4-FFF2-40B4-BE49-F238E27FC236}">
                <a16:creationId xmlns:a16="http://schemas.microsoft.com/office/drawing/2014/main" id="{BEB73E2A-AA6F-422D-81FA-5248C3E11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7900" y="5164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54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  <p:bldP spid="8" grpId="0"/>
      <p:bldP spid="13" grpId="0"/>
      <p:bldP spid="14" grpId="0"/>
      <p:bldP spid="20" grpId="0" animBg="1"/>
      <p:bldP spid="21" grpId="0"/>
      <p:bldP spid="22" grpId="0" animBg="1"/>
      <p:bldP spid="23" grpId="0"/>
      <p:bldP spid="2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09F4E-AAF5-4516-A2FB-891017CD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488F88-EFF6-4F11-B866-465E3B6B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In diesem Kapitel geht es um die Frage, wie Töne untereinander organisiert sind, in welchen Beziehungen sie zueinander stehen, welche Strukturen sie bilden. </a:t>
            </a:r>
          </a:p>
          <a:p>
            <a:pPr marL="0" indent="0">
              <a:buNone/>
            </a:pPr>
            <a:r>
              <a:rPr lang="de-DE" dirty="0"/>
              <a:t>Es gibt unterschiedliche Grundprinzipien, namentlich:</a:t>
            </a:r>
          </a:p>
          <a:p>
            <a:r>
              <a:rPr lang="de-DE" dirty="0"/>
              <a:t>atonal</a:t>
            </a:r>
          </a:p>
          <a:p>
            <a:r>
              <a:rPr lang="de-DE" dirty="0"/>
              <a:t>modal</a:t>
            </a:r>
          </a:p>
          <a:p>
            <a:r>
              <a:rPr lang="de-DE" dirty="0"/>
              <a:t>tonal</a:t>
            </a:r>
          </a:p>
          <a:p>
            <a:pPr marL="0" indent="0">
              <a:buNone/>
            </a:pPr>
            <a:r>
              <a:rPr lang="de-DE" dirty="0"/>
              <a:t>In unserem Repertoire dominiert die tonale Ordnung – um sie geht es in diesem Kursteil: zuerst ein bisschen Theorie (z.T. Repetition), dann Beispiele aus dem Kantenprügel.</a:t>
            </a:r>
          </a:p>
        </p:txBody>
      </p:sp>
    </p:spTree>
    <p:extLst>
      <p:ext uri="{BB962C8B-B14F-4D97-AF65-F5344CB8AC3E}">
        <p14:creationId xmlns:p14="http://schemas.microsoft.com/office/powerpoint/2010/main" val="13046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4BE76-95D5-46D5-B053-E48C415B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atonale Musik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AEF1E5-292F-4DB3-AE77-5BA412AD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Es gibt hier keine vordefinierten Tonordnungen. Jeder Ton erhält seine Bedeutung unmittelbar aus seinem Kontext – den umgebenden Tonschritten und den Zusammenklängen.</a:t>
            </a:r>
          </a:p>
          <a:p>
            <a:pPr marL="0" indent="0">
              <a:buNone/>
            </a:pPr>
            <a:r>
              <a:rPr lang="de-DE" dirty="0"/>
              <a:t>Atonale Musik haben wir im Kantenprügel nicht.</a:t>
            </a:r>
          </a:p>
        </p:txBody>
      </p:sp>
    </p:spTree>
    <p:extLst>
      <p:ext uri="{BB962C8B-B14F-4D97-AF65-F5344CB8AC3E}">
        <p14:creationId xmlns:p14="http://schemas.microsoft.com/office/powerpoint/2010/main" val="170838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63E01-CEE2-4F32-997C-8F1631DB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modale Ordnungen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0DDF95-6427-43DF-8FAA-4C302DFA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Töne sind nach gewissen Prinzipien aus den 12 Tönen der chromatischen Tonleiter ausgewählt und erhalten verschiedene Rollen in der Struktur. </a:t>
            </a:r>
          </a:p>
          <a:p>
            <a:pPr marL="0" indent="0">
              <a:buNone/>
            </a:pPr>
            <a:r>
              <a:rPr lang="de-DE" dirty="0"/>
              <a:t>Dazu gehören die gregorianischen „Kirchentöne“ und „</a:t>
            </a:r>
            <a:r>
              <a:rPr lang="de-DE" dirty="0" err="1"/>
              <a:t>Psalmtöne</a:t>
            </a:r>
            <a:r>
              <a:rPr lang="de-DE" dirty="0"/>
              <a:t>“, aber auch z.B. die „Modi“ von Olivier Messiaen. </a:t>
            </a:r>
          </a:p>
          <a:p>
            <a:pPr marL="0" indent="0">
              <a:buNone/>
            </a:pPr>
            <a:r>
              <a:rPr lang="de-DE" dirty="0"/>
              <a:t>Im Kantenprügel sind einzelne Passagen „modal“ zu interpretieren, wo die tonale Ordnung ausgeweitet wird.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94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29959-C112-41FA-A9D5-C8F017C8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Tonale 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60423A-BC4C-497C-849F-E3A00C53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Grundmaterial ist die diatonische Tonleiter (=weiße Tasten des Klaviers).</a:t>
            </a:r>
          </a:p>
          <a:p>
            <a:r>
              <a:rPr lang="de-DE" dirty="0"/>
              <a:t>Es gibt Dur-Tonarten und Moll-Tonarten (im Kantenprügel sind die Durtonarten viel häufiger).</a:t>
            </a:r>
          </a:p>
          <a:p>
            <a:r>
              <a:rPr lang="de-DE" dirty="0"/>
              <a:t>Jeder Ton der Tonleiter hat ein spezifische Bedeutung in der musikalischen Struktur.</a:t>
            </a:r>
          </a:p>
          <a:p>
            <a:r>
              <a:rPr lang="de-DE" dirty="0"/>
              <a:t>Töne im Terzabstand bilden Drei- (oder Vier-)Klänge, die je nach </a:t>
            </a:r>
            <a:r>
              <a:rPr lang="de-DE" dirty="0" err="1"/>
              <a:t>Basiston</a:t>
            </a:r>
            <a:r>
              <a:rPr lang="de-DE" dirty="0"/>
              <a:t> unterschiedliche Bedeutung für den Verlauf der Harmonik haben.</a:t>
            </a:r>
          </a:p>
        </p:txBody>
      </p:sp>
    </p:spTree>
    <p:extLst>
      <p:ext uri="{BB962C8B-B14F-4D97-AF65-F5344CB8AC3E}">
        <p14:creationId xmlns:p14="http://schemas.microsoft.com/office/powerpoint/2010/main" val="384665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C2E7B-C9AB-4325-A380-7077FBA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de-DE" dirty="0"/>
              <a:t>Die Dur-Tonleiter  </a:t>
            </a:r>
            <a:r>
              <a:rPr lang="de-DE" sz="3600" dirty="0"/>
              <a:t>(pro memoria)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095346-4026-4BD9-AC15-2AA7BF9C7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7415" r="44011" b="60524"/>
          <a:stretch/>
        </p:blipFill>
        <p:spPr>
          <a:xfrm>
            <a:off x="1337566" y="1707815"/>
            <a:ext cx="4767486" cy="435292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2C0AC19-E115-4B95-92E0-B6C5E6FE3B17}"/>
              </a:ext>
            </a:extLst>
          </p:cNvPr>
          <p:cNvSpPr/>
          <p:nvPr/>
        </p:nvSpPr>
        <p:spPr>
          <a:xfrm>
            <a:off x="3397932" y="1823244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ACBDCE6-E960-480E-9816-A2EEFD1EC1F8}"/>
              </a:ext>
            </a:extLst>
          </p:cNvPr>
          <p:cNvSpPr/>
          <p:nvPr/>
        </p:nvSpPr>
        <p:spPr>
          <a:xfrm>
            <a:off x="3455082" y="4060033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4F4D0-140B-4E64-AD2A-019ACC147E83}"/>
              </a:ext>
            </a:extLst>
          </p:cNvPr>
          <p:cNvSpPr/>
          <p:nvPr/>
        </p:nvSpPr>
        <p:spPr>
          <a:xfrm>
            <a:off x="4886325" y="1823244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B4A407-4DD9-450F-850E-89E177899524}"/>
              </a:ext>
            </a:extLst>
          </p:cNvPr>
          <p:cNvSpPr/>
          <p:nvPr/>
        </p:nvSpPr>
        <p:spPr>
          <a:xfrm>
            <a:off x="4905375" y="4054478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EF264F-4A5B-45C8-80C9-3E1A3A00B681}"/>
              </a:ext>
            </a:extLst>
          </p:cNvPr>
          <p:cNvSpPr txBox="1"/>
          <p:nvPr/>
        </p:nvSpPr>
        <p:spPr>
          <a:xfrm>
            <a:off x="7708218" y="1707815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Halbtonschritte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3E64FA-35F6-4A54-ABB8-D60FAE4F60C5}"/>
              </a:ext>
            </a:extLst>
          </p:cNvPr>
          <p:cNvSpPr txBox="1"/>
          <p:nvPr/>
        </p:nvSpPr>
        <p:spPr>
          <a:xfrm>
            <a:off x="2278744" y="3529324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1     2     3     4    5     6     7    8</a:t>
            </a:r>
          </a:p>
        </p:txBody>
      </p:sp>
      <p:pic>
        <p:nvPicPr>
          <p:cNvPr id="12" name="Melodien 1-1 Tonleiter">
            <a:hlinkClick r:id="" action="ppaction://media"/>
            <a:extLst>
              <a:ext uri="{FF2B5EF4-FFF2-40B4-BE49-F238E27FC236}">
                <a16:creationId xmlns:a16="http://schemas.microsoft.com/office/drawing/2014/main" id="{67F15EF9-56B1-4419-9347-9448E3A41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373826"/>
            <a:ext cx="609600" cy="6096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B501627-4AB0-4DEE-9E56-BC19EEFFB196}"/>
              </a:ext>
            </a:extLst>
          </p:cNvPr>
          <p:cNvSpPr txBox="1"/>
          <p:nvPr/>
        </p:nvSpPr>
        <p:spPr>
          <a:xfrm>
            <a:off x="7648575" y="2591617"/>
            <a:ext cx="3409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charakteristischen Töne:</a:t>
            </a:r>
          </a:p>
          <a:p>
            <a:endParaRPr lang="de-DE" dirty="0"/>
          </a:p>
          <a:p>
            <a:r>
              <a:rPr lang="de-DE" dirty="0"/>
              <a:t>1 = do = Grundton</a:t>
            </a:r>
          </a:p>
          <a:p>
            <a:endParaRPr lang="de-DE" dirty="0"/>
          </a:p>
          <a:p>
            <a:r>
              <a:rPr lang="de-DE" dirty="0"/>
              <a:t>3 = mi = </a:t>
            </a:r>
            <a:r>
              <a:rPr lang="de-DE" dirty="0" err="1"/>
              <a:t>Terzton</a:t>
            </a:r>
            <a:endParaRPr lang="de-DE" dirty="0"/>
          </a:p>
          <a:p>
            <a:endParaRPr lang="de-DE" dirty="0"/>
          </a:p>
          <a:p>
            <a:r>
              <a:rPr lang="de-DE" dirty="0"/>
              <a:t>5 = so = Quint-/Dominantton</a:t>
            </a:r>
          </a:p>
          <a:p>
            <a:endParaRPr lang="de-DE" dirty="0"/>
          </a:p>
          <a:p>
            <a:r>
              <a:rPr lang="de-DE" dirty="0"/>
              <a:t>7 = </a:t>
            </a:r>
            <a:r>
              <a:rPr lang="de-DE" dirty="0" err="1"/>
              <a:t>ti</a:t>
            </a:r>
            <a:r>
              <a:rPr lang="de-DE" dirty="0"/>
              <a:t> = Leitton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B1723E-A395-4499-A316-36638A75C2B6}"/>
              </a:ext>
            </a:extLst>
          </p:cNvPr>
          <p:cNvSpPr txBox="1"/>
          <p:nvPr/>
        </p:nvSpPr>
        <p:spPr>
          <a:xfrm>
            <a:off x="2235882" y="5754897"/>
            <a:ext cx="489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|            |            |                   |</a:t>
            </a:r>
          </a:p>
          <a:p>
            <a:r>
              <a:rPr lang="de-DE" dirty="0"/>
              <a:t>         do         mi         so                 do     =   Dreiklang</a:t>
            </a:r>
          </a:p>
        </p:txBody>
      </p:sp>
    </p:spTree>
    <p:extLst>
      <p:ext uri="{BB962C8B-B14F-4D97-AF65-F5344CB8AC3E}">
        <p14:creationId xmlns:p14="http://schemas.microsoft.com/office/powerpoint/2010/main" val="25212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400D4-CBFC-4635-A757-CA7AB64F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harmonischen Funktionen I</a:t>
            </a:r>
            <a:br>
              <a:rPr lang="de-DE" dirty="0"/>
            </a:br>
            <a:r>
              <a:rPr lang="de-DE" dirty="0"/>
              <a:t>Tonika und Dominante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11106-DC8A-46D0-B2ED-7F8508D8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160" y="2245163"/>
            <a:ext cx="5362303" cy="5435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Dominante: Stufe V, so-</a:t>
            </a:r>
            <a:r>
              <a:rPr lang="de-DE" dirty="0" err="1"/>
              <a:t>ti</a:t>
            </a:r>
            <a:r>
              <a:rPr lang="de-DE" dirty="0"/>
              <a:t>-</a:t>
            </a:r>
            <a:r>
              <a:rPr lang="de-DE" dirty="0" err="1"/>
              <a:t>re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EC6E2F-4A70-43AB-BE04-F53C50A5D618}"/>
              </a:ext>
            </a:extLst>
          </p:cNvPr>
          <p:cNvSpPr txBox="1"/>
          <p:nvPr/>
        </p:nvSpPr>
        <p:spPr>
          <a:xfrm>
            <a:off x="1184366" y="3779520"/>
            <a:ext cx="396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ti</a:t>
            </a:r>
            <a:endParaRPr lang="de-DE" dirty="0"/>
          </a:p>
          <a:p>
            <a:r>
              <a:rPr lang="de-DE" dirty="0"/>
              <a:t>so</a:t>
            </a:r>
          </a:p>
          <a:p>
            <a:r>
              <a:rPr lang="de-DE" dirty="0" err="1"/>
              <a:t>fa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059DA0-6CEB-417D-A6B9-861906EC3CC5}"/>
              </a:ext>
            </a:extLst>
          </p:cNvPr>
          <p:cNvSpPr txBox="1"/>
          <p:nvPr/>
        </p:nvSpPr>
        <p:spPr>
          <a:xfrm>
            <a:off x="2281646" y="3502974"/>
            <a:ext cx="783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so </a:t>
            </a:r>
          </a:p>
          <a:p>
            <a:endParaRPr lang="de-DE" dirty="0"/>
          </a:p>
          <a:p>
            <a:r>
              <a:rPr lang="de-DE" dirty="0"/>
              <a:t>mi</a:t>
            </a:r>
          </a:p>
          <a:p>
            <a:endParaRPr lang="de-DE" dirty="0"/>
          </a:p>
          <a:p>
            <a:r>
              <a:rPr lang="de-DE" dirty="0"/>
              <a:t>do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35BFC63-FAB6-48DD-9F47-B2D2DB4BA667}"/>
              </a:ext>
            </a:extLst>
          </p:cNvPr>
          <p:cNvCxnSpPr/>
          <p:nvPr/>
        </p:nvCxnSpPr>
        <p:spPr>
          <a:xfrm flipV="1">
            <a:off x="1580628" y="3692434"/>
            <a:ext cx="761978" cy="2438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F2B05BA-35C9-4C56-8E1A-640B0B2CE2B5}"/>
              </a:ext>
            </a:extLst>
          </p:cNvPr>
          <p:cNvCxnSpPr>
            <a:cxnSpLocks/>
          </p:cNvCxnSpPr>
          <p:nvPr/>
        </p:nvCxnSpPr>
        <p:spPr>
          <a:xfrm>
            <a:off x="1580628" y="4267200"/>
            <a:ext cx="76197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6C3FCF1-16D9-4036-B5B0-CD5AB4A77B6A}"/>
              </a:ext>
            </a:extLst>
          </p:cNvPr>
          <p:cNvCxnSpPr>
            <a:cxnSpLocks/>
          </p:cNvCxnSpPr>
          <p:nvPr/>
        </p:nvCxnSpPr>
        <p:spPr>
          <a:xfrm>
            <a:off x="1550148" y="4576356"/>
            <a:ext cx="731498" cy="218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E39380E-1E23-4510-BF4A-3FB1F6B9AC69}"/>
              </a:ext>
            </a:extLst>
          </p:cNvPr>
          <p:cNvCxnSpPr>
            <a:cxnSpLocks/>
          </p:cNvCxnSpPr>
          <p:nvPr/>
        </p:nvCxnSpPr>
        <p:spPr>
          <a:xfrm>
            <a:off x="1554503" y="5092339"/>
            <a:ext cx="788103" cy="198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6E53D35-C21D-4A86-AEE6-EECC4FFC8CA9}"/>
              </a:ext>
            </a:extLst>
          </p:cNvPr>
          <p:cNvCxnSpPr>
            <a:cxnSpLocks/>
          </p:cNvCxnSpPr>
          <p:nvPr/>
        </p:nvCxnSpPr>
        <p:spPr>
          <a:xfrm flipV="1">
            <a:off x="1580628" y="5442859"/>
            <a:ext cx="761978" cy="441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1762F64-F9FE-448B-BF19-79B611ACC4F9}"/>
              </a:ext>
            </a:extLst>
          </p:cNvPr>
          <p:cNvSpPr txBox="1"/>
          <p:nvPr/>
        </p:nvSpPr>
        <p:spPr>
          <a:xfrm>
            <a:off x="3892731" y="3502974"/>
            <a:ext cx="566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ti</a:t>
            </a:r>
            <a:r>
              <a:rPr lang="de-DE" dirty="0"/>
              <a:t> = „Leitton“, zielt im Halbton aufwärts zum Grundton do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B1390D3-DC93-4C56-A670-A1EC86426047}"/>
              </a:ext>
            </a:extLst>
          </p:cNvPr>
          <p:cNvSpPr txBox="1"/>
          <p:nvPr/>
        </p:nvSpPr>
        <p:spPr>
          <a:xfrm>
            <a:off x="6526530" y="2041176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Dominantklang erzeugt Spannung, </a:t>
            </a:r>
            <a:br>
              <a:rPr lang="de-DE" dirty="0"/>
            </a:br>
            <a:r>
              <a:rPr lang="de-DE" dirty="0"/>
              <a:t>die sich in der Tonika auflöst. </a:t>
            </a:r>
            <a:br>
              <a:rPr lang="de-DE" dirty="0"/>
            </a:br>
            <a:r>
              <a:rPr lang="de-DE" dirty="0"/>
              <a:t>Die einzelnen Töne haben typische Zielrichtungen.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6983776-2ECE-4A08-BD37-CC1ACAD82D0F}"/>
              </a:ext>
            </a:extLst>
          </p:cNvPr>
          <p:cNvSpPr txBox="1"/>
          <p:nvPr/>
        </p:nvSpPr>
        <p:spPr>
          <a:xfrm>
            <a:off x="3892731" y="4076894"/>
            <a:ext cx="71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so: gemeinsamer Ton von Dominante und Tonika (in den Mittelstimmen)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8E68A77-D053-417C-A509-2072FA714CC7}"/>
              </a:ext>
            </a:extLst>
          </p:cNvPr>
          <p:cNvSpPr txBox="1"/>
          <p:nvPr/>
        </p:nvSpPr>
        <p:spPr>
          <a:xfrm>
            <a:off x="3892731" y="4405334"/>
            <a:ext cx="667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fa</a:t>
            </a:r>
            <a:r>
              <a:rPr lang="de-DE" dirty="0"/>
              <a:t> = „</a:t>
            </a:r>
            <a:r>
              <a:rPr lang="de-DE" dirty="0" err="1"/>
              <a:t>Gleitton</a:t>
            </a:r>
            <a:r>
              <a:rPr lang="de-DE" dirty="0"/>
              <a:t>“, zielt im Halbton abwärts zum </a:t>
            </a:r>
            <a:r>
              <a:rPr lang="de-DE" dirty="0" err="1"/>
              <a:t>Terzton</a:t>
            </a:r>
            <a:r>
              <a:rPr lang="de-DE" dirty="0"/>
              <a:t> mi, verstärkt im Dominantseptakkord die </a:t>
            </a:r>
            <a:r>
              <a:rPr lang="de-DE" dirty="0" err="1"/>
              <a:t>dominantische</a:t>
            </a:r>
            <a:r>
              <a:rPr lang="de-DE" dirty="0"/>
              <a:t> Funktion der V. Stufe.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29E0B3E-18C4-4067-8693-A263E081307D}"/>
              </a:ext>
            </a:extLst>
          </p:cNvPr>
          <p:cNvCxnSpPr/>
          <p:nvPr/>
        </p:nvCxnSpPr>
        <p:spPr>
          <a:xfrm flipV="1">
            <a:off x="1550148" y="4848499"/>
            <a:ext cx="761978" cy="24384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76BE274-46F8-4F87-9A00-B987104D878D}"/>
              </a:ext>
            </a:extLst>
          </p:cNvPr>
          <p:cNvSpPr txBox="1"/>
          <p:nvPr/>
        </p:nvSpPr>
        <p:spPr>
          <a:xfrm>
            <a:off x="3892731" y="5038261"/>
            <a:ext cx="61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</a:t>
            </a:r>
            <a:r>
              <a:rPr lang="de-DE" dirty="0"/>
              <a:t>: zweiter Ton der Tonleiter, zielt meist abwärts zum Grundton, manchmal aufwärts zum </a:t>
            </a:r>
            <a:r>
              <a:rPr lang="de-DE" dirty="0" err="1"/>
              <a:t>Terzton</a:t>
            </a:r>
            <a:r>
              <a:rPr lang="de-DE" dirty="0"/>
              <a:t> (beides im Ganztonschritt)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782CB82-5FA1-4169-A8B5-8FD41383E567}"/>
              </a:ext>
            </a:extLst>
          </p:cNvPr>
          <p:cNvSpPr txBox="1"/>
          <p:nvPr/>
        </p:nvSpPr>
        <p:spPr>
          <a:xfrm>
            <a:off x="3892731" y="5680448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so= Grundton der Dominante, zielt als Basston im Sprung zum Grundton der Tonika – typischer </a:t>
            </a:r>
            <a:r>
              <a:rPr lang="de-DE" dirty="0" err="1"/>
              <a:t>Kadenzsprung</a:t>
            </a:r>
            <a:r>
              <a:rPr lang="de-DE" dirty="0"/>
              <a:t> im Bass.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F74A39FB-C20E-4355-8899-F9943CA89FDC}"/>
              </a:ext>
            </a:extLst>
          </p:cNvPr>
          <p:cNvSpPr txBox="1">
            <a:spLocks/>
          </p:cNvSpPr>
          <p:nvPr/>
        </p:nvSpPr>
        <p:spPr>
          <a:xfrm>
            <a:off x="876026" y="2738070"/>
            <a:ext cx="536230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als Dominantseptakkord: so-</a:t>
            </a:r>
            <a:r>
              <a:rPr lang="de-DE" dirty="0" err="1"/>
              <a:t>ti</a:t>
            </a:r>
            <a:r>
              <a:rPr lang="de-DE" dirty="0"/>
              <a:t>-</a:t>
            </a:r>
            <a:r>
              <a:rPr lang="de-DE" dirty="0" err="1"/>
              <a:t>re-fa</a:t>
            </a:r>
            <a:endParaRPr lang="de-DE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951DADBA-EBF9-461C-A1DE-28385A1C053D}"/>
              </a:ext>
            </a:extLst>
          </p:cNvPr>
          <p:cNvSpPr txBox="1">
            <a:spLocks/>
          </p:cNvSpPr>
          <p:nvPr/>
        </p:nvSpPr>
        <p:spPr>
          <a:xfrm>
            <a:off x="856160" y="1825624"/>
            <a:ext cx="5362303" cy="54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Tonika: Stufe I, do-mi-so</a:t>
            </a:r>
          </a:p>
        </p:txBody>
      </p:sp>
    </p:spTree>
    <p:extLst>
      <p:ext uri="{BB962C8B-B14F-4D97-AF65-F5344CB8AC3E}">
        <p14:creationId xmlns:p14="http://schemas.microsoft.com/office/powerpoint/2010/main" val="12929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6" grpId="0"/>
      <p:bldP spid="17" grpId="0"/>
      <p:bldP spid="18" grpId="0"/>
      <p:bldP spid="19" grpId="0"/>
      <p:bldP spid="21" grpId="0"/>
      <p:bldP spid="2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49A8F62-D3D4-4B72-81BE-734D297B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Die harmonischen Funktionen I</a:t>
            </a:r>
            <a:br>
              <a:rPr lang="de-DE" dirty="0"/>
            </a:br>
            <a:r>
              <a:rPr lang="de-DE" dirty="0"/>
              <a:t>Tonika und Dominante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50725-377B-4D12-88C9-FB9C9AAEB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7238" r="11022" b="47429"/>
          <a:stretch/>
        </p:blipFill>
        <p:spPr>
          <a:xfrm>
            <a:off x="3910150" y="1690687"/>
            <a:ext cx="6093532" cy="480218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214041-0AEA-4039-8367-19EA5ADBFA8F}"/>
              </a:ext>
            </a:extLst>
          </p:cNvPr>
          <p:cNvSpPr txBox="1"/>
          <p:nvPr/>
        </p:nvSpPr>
        <p:spPr>
          <a:xfrm>
            <a:off x="2004060" y="2177142"/>
            <a:ext cx="21923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C-Dur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A433E4-4F94-4FF5-9D85-42E691346101}"/>
              </a:ext>
            </a:extLst>
          </p:cNvPr>
          <p:cNvSpPr txBox="1"/>
          <p:nvPr/>
        </p:nvSpPr>
        <p:spPr>
          <a:xfrm>
            <a:off x="2004059" y="3586925"/>
            <a:ext cx="21923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F-Dur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65C2D4-1B54-4984-A6F1-C48859C9D33D}"/>
              </a:ext>
            </a:extLst>
          </p:cNvPr>
          <p:cNvSpPr txBox="1"/>
          <p:nvPr/>
        </p:nvSpPr>
        <p:spPr>
          <a:xfrm>
            <a:off x="2004058" y="5039900"/>
            <a:ext cx="21923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Es-Dur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Funktionen Dur T-D">
            <a:hlinkClick r:id="" action="ppaction://media"/>
            <a:extLst>
              <a:ext uri="{FF2B5EF4-FFF2-40B4-BE49-F238E27FC236}">
                <a16:creationId xmlns:a16="http://schemas.microsoft.com/office/drawing/2014/main" id="{ED433446-8337-4427-A1C4-650DB91AF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372" y="5551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E605A42-1A00-4EBA-A1FD-F0EC6EC5C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5466" r="5092" b="62624"/>
          <a:stretch/>
        </p:blipFill>
        <p:spPr>
          <a:xfrm>
            <a:off x="1158240" y="1382484"/>
            <a:ext cx="9066519" cy="4652555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B5B421B-CC4A-468A-ABC8-8957B549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240"/>
          </a:xfrm>
        </p:spPr>
        <p:txBody>
          <a:bodyPr>
            <a:noAutofit/>
          </a:bodyPr>
          <a:lstStyle/>
          <a:p>
            <a:r>
              <a:rPr lang="de-DE" sz="3600" dirty="0"/>
              <a:t>Die harmonischen Funktionen I, Tonika und Dominante</a:t>
            </a:r>
          </a:p>
        </p:txBody>
      </p:sp>
      <p:sp>
        <p:nvSpPr>
          <p:cNvPr id="8" name="Eckige Klammer links 7">
            <a:extLst>
              <a:ext uri="{FF2B5EF4-FFF2-40B4-BE49-F238E27FC236}">
                <a16:creationId xmlns:a16="http://schemas.microsoft.com/office/drawing/2014/main" id="{08250A42-59CF-404C-8E78-2408C8778E20}"/>
              </a:ext>
            </a:extLst>
          </p:cNvPr>
          <p:cNvSpPr/>
          <p:nvPr/>
        </p:nvSpPr>
        <p:spPr>
          <a:xfrm rot="16200000">
            <a:off x="3216728" y="2450375"/>
            <a:ext cx="150223" cy="1950720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ckige Klammer links 10">
            <a:extLst>
              <a:ext uri="{FF2B5EF4-FFF2-40B4-BE49-F238E27FC236}">
                <a16:creationId xmlns:a16="http://schemas.microsoft.com/office/drawing/2014/main" id="{F5F93F1D-88F1-4E3C-867F-08BE3BCA88EE}"/>
              </a:ext>
            </a:extLst>
          </p:cNvPr>
          <p:cNvSpPr/>
          <p:nvPr/>
        </p:nvSpPr>
        <p:spPr>
          <a:xfrm rot="16200000">
            <a:off x="5350329" y="3223258"/>
            <a:ext cx="150222" cy="404951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ckige Klammer links 11">
            <a:extLst>
              <a:ext uri="{FF2B5EF4-FFF2-40B4-BE49-F238E27FC236}">
                <a16:creationId xmlns:a16="http://schemas.microsoft.com/office/drawing/2014/main" id="{B04E019B-319D-4402-B898-406B7F525A9F}"/>
              </a:ext>
            </a:extLst>
          </p:cNvPr>
          <p:cNvSpPr/>
          <p:nvPr/>
        </p:nvSpPr>
        <p:spPr>
          <a:xfrm rot="16200000">
            <a:off x="7209835" y="2411409"/>
            <a:ext cx="150222" cy="2028652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ige Klammer links 12">
            <a:extLst>
              <a:ext uri="{FF2B5EF4-FFF2-40B4-BE49-F238E27FC236}">
                <a16:creationId xmlns:a16="http://schemas.microsoft.com/office/drawing/2014/main" id="{40539E8D-3787-4511-8641-DF33854E4E54}"/>
              </a:ext>
            </a:extLst>
          </p:cNvPr>
          <p:cNvSpPr/>
          <p:nvPr/>
        </p:nvSpPr>
        <p:spPr>
          <a:xfrm rot="16200000">
            <a:off x="9129850" y="3303812"/>
            <a:ext cx="150223" cy="243842"/>
          </a:xfrm>
          <a:prstGeom prst="lef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ckige Klammer links 14">
            <a:extLst>
              <a:ext uri="{FF2B5EF4-FFF2-40B4-BE49-F238E27FC236}">
                <a16:creationId xmlns:a16="http://schemas.microsoft.com/office/drawing/2014/main" id="{62EFBFBC-EA43-4214-8E28-E3A1C81B09B4}"/>
              </a:ext>
            </a:extLst>
          </p:cNvPr>
          <p:cNvSpPr/>
          <p:nvPr/>
        </p:nvSpPr>
        <p:spPr>
          <a:xfrm rot="16200000">
            <a:off x="4641027" y="3226524"/>
            <a:ext cx="150222" cy="404951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ckige Klammer links 15">
            <a:extLst>
              <a:ext uri="{FF2B5EF4-FFF2-40B4-BE49-F238E27FC236}">
                <a16:creationId xmlns:a16="http://schemas.microsoft.com/office/drawing/2014/main" id="{BB4DA6CA-0033-46F6-861A-55FCAD9CBD9F}"/>
              </a:ext>
            </a:extLst>
          </p:cNvPr>
          <p:cNvSpPr/>
          <p:nvPr/>
        </p:nvSpPr>
        <p:spPr>
          <a:xfrm rot="16200000">
            <a:off x="8558991" y="3223255"/>
            <a:ext cx="150222" cy="404951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ckige Klammer links 16">
            <a:extLst>
              <a:ext uri="{FF2B5EF4-FFF2-40B4-BE49-F238E27FC236}">
                <a16:creationId xmlns:a16="http://schemas.microsoft.com/office/drawing/2014/main" id="{DD40D7C9-169B-4C8A-8562-2F08730ADF4A}"/>
              </a:ext>
            </a:extLst>
          </p:cNvPr>
          <p:cNvSpPr/>
          <p:nvPr/>
        </p:nvSpPr>
        <p:spPr>
          <a:xfrm rot="16200000">
            <a:off x="3483798" y="4073256"/>
            <a:ext cx="150223" cy="3588287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ckige Klammer links 17">
            <a:extLst>
              <a:ext uri="{FF2B5EF4-FFF2-40B4-BE49-F238E27FC236}">
                <a16:creationId xmlns:a16="http://schemas.microsoft.com/office/drawing/2014/main" id="{FC824076-82D4-44FA-A835-863F79BAB4BC}"/>
              </a:ext>
            </a:extLst>
          </p:cNvPr>
          <p:cNvSpPr/>
          <p:nvPr/>
        </p:nvSpPr>
        <p:spPr>
          <a:xfrm rot="16200000">
            <a:off x="7678612" y="4073254"/>
            <a:ext cx="150224" cy="3588288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19E36C2-9F0A-4E9E-82A2-7B187BC925FB}"/>
              </a:ext>
            </a:extLst>
          </p:cNvPr>
          <p:cNvSpPr txBox="1"/>
          <p:nvPr/>
        </p:nvSpPr>
        <p:spPr>
          <a:xfrm>
            <a:off x="1333503" y="1030996"/>
            <a:ext cx="195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Nr. 6, „Bacchus“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2C31D1D-75AA-4D89-938C-44C938D0CECE}"/>
              </a:ext>
            </a:extLst>
          </p:cNvPr>
          <p:cNvSpPr txBox="1"/>
          <p:nvPr/>
        </p:nvSpPr>
        <p:spPr>
          <a:xfrm>
            <a:off x="1504950" y="6219825"/>
            <a:ext cx="906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akkordfremde Töne im jeweiligen Bereich sind Durchgangs- oder Wechseltöne.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578DF4-D588-48AA-B031-1353F4F6B5C3}"/>
              </a:ext>
            </a:extLst>
          </p:cNvPr>
          <p:cNvSpPr/>
          <p:nvPr/>
        </p:nvSpPr>
        <p:spPr>
          <a:xfrm>
            <a:off x="5270971" y="1986871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4717DB-0817-4C98-A8EF-FF269DC0A38D}"/>
              </a:ext>
            </a:extLst>
          </p:cNvPr>
          <p:cNvSpPr/>
          <p:nvPr/>
        </p:nvSpPr>
        <p:spPr>
          <a:xfrm>
            <a:off x="4304112" y="2848072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D79FD23-65AE-484C-91DA-325881DE744F}"/>
              </a:ext>
            </a:extLst>
          </p:cNvPr>
          <p:cNvSpPr/>
          <p:nvPr/>
        </p:nvSpPr>
        <p:spPr>
          <a:xfrm>
            <a:off x="4315775" y="2112449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1353E40-CFEC-4365-9FBC-959441EFE5BB}"/>
              </a:ext>
            </a:extLst>
          </p:cNvPr>
          <p:cNvSpPr/>
          <p:nvPr/>
        </p:nvSpPr>
        <p:spPr>
          <a:xfrm>
            <a:off x="3834763" y="2930230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4CDA804-94D5-47DE-8A70-D88D46C412F0}"/>
              </a:ext>
            </a:extLst>
          </p:cNvPr>
          <p:cNvSpPr/>
          <p:nvPr/>
        </p:nvSpPr>
        <p:spPr>
          <a:xfrm>
            <a:off x="3838573" y="2175448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4D795AC-BAEF-4D34-AA31-4544E498DE6C}"/>
              </a:ext>
            </a:extLst>
          </p:cNvPr>
          <p:cNvSpPr/>
          <p:nvPr/>
        </p:nvSpPr>
        <p:spPr>
          <a:xfrm>
            <a:off x="3382696" y="2934636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14BE5B4-EFBA-4536-9C2F-E601D643FFBD}"/>
              </a:ext>
            </a:extLst>
          </p:cNvPr>
          <p:cNvSpPr/>
          <p:nvPr/>
        </p:nvSpPr>
        <p:spPr>
          <a:xfrm>
            <a:off x="3361371" y="2217301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A518819-EC6E-47FD-BB4D-453FC64D629B}"/>
              </a:ext>
            </a:extLst>
          </p:cNvPr>
          <p:cNvSpPr/>
          <p:nvPr/>
        </p:nvSpPr>
        <p:spPr>
          <a:xfrm>
            <a:off x="2796322" y="2843620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91C3377-DDD1-4F08-9F97-24DDC7B8BB8E}"/>
              </a:ext>
            </a:extLst>
          </p:cNvPr>
          <p:cNvSpPr/>
          <p:nvPr/>
        </p:nvSpPr>
        <p:spPr>
          <a:xfrm>
            <a:off x="2793681" y="2121974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93E6EF0-FF5D-4EA4-9FE3-74B850995126}"/>
              </a:ext>
            </a:extLst>
          </p:cNvPr>
          <p:cNvSpPr/>
          <p:nvPr/>
        </p:nvSpPr>
        <p:spPr>
          <a:xfrm>
            <a:off x="2377440" y="2709862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5912A07-63B1-4B1E-9B89-622CB345605C}"/>
              </a:ext>
            </a:extLst>
          </p:cNvPr>
          <p:cNvSpPr/>
          <p:nvPr/>
        </p:nvSpPr>
        <p:spPr>
          <a:xfrm>
            <a:off x="2373629" y="2007675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F1297F5-40ED-4333-A3CE-2E2EFA29A32B}"/>
              </a:ext>
            </a:extLst>
          </p:cNvPr>
          <p:cNvSpPr/>
          <p:nvPr/>
        </p:nvSpPr>
        <p:spPr>
          <a:xfrm>
            <a:off x="5244465" y="3050618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C5DD53C-F84A-49BA-8AD4-28D7B96B3961}"/>
              </a:ext>
            </a:extLst>
          </p:cNvPr>
          <p:cNvSpPr/>
          <p:nvPr/>
        </p:nvSpPr>
        <p:spPr>
          <a:xfrm>
            <a:off x="5258752" y="2858212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7E6B1D7-36BB-4934-8510-F751CC658483}"/>
              </a:ext>
            </a:extLst>
          </p:cNvPr>
          <p:cNvSpPr/>
          <p:nvPr/>
        </p:nvSpPr>
        <p:spPr>
          <a:xfrm>
            <a:off x="5262565" y="2171657"/>
            <a:ext cx="180975" cy="200025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B4C47B4-786E-44BB-A464-3DBB3BB45574}"/>
              </a:ext>
            </a:extLst>
          </p:cNvPr>
          <p:cNvSpPr/>
          <p:nvPr/>
        </p:nvSpPr>
        <p:spPr>
          <a:xfrm>
            <a:off x="4267200" y="513397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D592417-2DA0-4BDE-B5E3-BC3F22C65134}"/>
              </a:ext>
            </a:extLst>
          </p:cNvPr>
          <p:cNvSpPr/>
          <p:nvPr/>
        </p:nvSpPr>
        <p:spPr>
          <a:xfrm>
            <a:off x="4627761" y="3134661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D73731A-468F-497A-B487-DB68CCFC3FE7}"/>
              </a:ext>
            </a:extLst>
          </p:cNvPr>
          <p:cNvSpPr/>
          <p:nvPr/>
        </p:nvSpPr>
        <p:spPr>
          <a:xfrm>
            <a:off x="4622999" y="2924174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82A2EB5-E7DC-47D3-A28C-0E5DB8AAFAEF}"/>
              </a:ext>
            </a:extLst>
          </p:cNvPr>
          <p:cNvSpPr/>
          <p:nvPr/>
        </p:nvSpPr>
        <p:spPr>
          <a:xfrm>
            <a:off x="4874418" y="2034019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F29C6D4-E379-44DE-B267-B816B8D3048B}"/>
              </a:ext>
            </a:extLst>
          </p:cNvPr>
          <p:cNvSpPr/>
          <p:nvPr/>
        </p:nvSpPr>
        <p:spPr>
          <a:xfrm>
            <a:off x="4667247" y="2186896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AEE44E1-EEFB-40B4-A2BA-0B1D4A636EFD}"/>
              </a:ext>
            </a:extLst>
          </p:cNvPr>
          <p:cNvSpPr/>
          <p:nvPr/>
        </p:nvSpPr>
        <p:spPr>
          <a:xfrm>
            <a:off x="3563671" y="513397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D2ED4FB-B1A1-4873-9A5B-71FF9BD2B317}"/>
              </a:ext>
            </a:extLst>
          </p:cNvPr>
          <p:cNvSpPr/>
          <p:nvPr/>
        </p:nvSpPr>
        <p:spPr>
          <a:xfrm>
            <a:off x="3158792" y="513397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ABF9A00-10FC-4B52-926D-731116F0A8ED}"/>
              </a:ext>
            </a:extLst>
          </p:cNvPr>
          <p:cNvSpPr/>
          <p:nvPr/>
        </p:nvSpPr>
        <p:spPr>
          <a:xfrm>
            <a:off x="2461779" y="5134883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0E287CB-734F-4F7D-8653-0B7ABB381127}"/>
              </a:ext>
            </a:extLst>
          </p:cNvPr>
          <p:cNvSpPr/>
          <p:nvPr/>
        </p:nvSpPr>
        <p:spPr>
          <a:xfrm>
            <a:off x="1764766" y="513397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B832634-0EFA-4B13-9829-E6090BB5DFF4}"/>
              </a:ext>
            </a:extLst>
          </p:cNvPr>
          <p:cNvSpPr/>
          <p:nvPr/>
        </p:nvSpPr>
        <p:spPr>
          <a:xfrm>
            <a:off x="1788577" y="4399284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79A0A029-1866-4457-B6CC-77217EB44212}"/>
              </a:ext>
            </a:extLst>
          </p:cNvPr>
          <p:cNvSpPr/>
          <p:nvPr/>
        </p:nvSpPr>
        <p:spPr>
          <a:xfrm>
            <a:off x="1786266" y="4220167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EA9A396-7C04-40AF-9DC0-0627AECEE1F6}"/>
              </a:ext>
            </a:extLst>
          </p:cNvPr>
          <p:cNvSpPr/>
          <p:nvPr/>
        </p:nvSpPr>
        <p:spPr>
          <a:xfrm>
            <a:off x="2461777" y="5451142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7EB8E56-3673-468D-81B3-9A726F25D7E9}"/>
              </a:ext>
            </a:extLst>
          </p:cNvPr>
          <p:cNvSpPr/>
          <p:nvPr/>
        </p:nvSpPr>
        <p:spPr>
          <a:xfrm>
            <a:off x="1764765" y="543210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46848F9-2DC1-4036-AA6F-BFCC800CC4EA}"/>
              </a:ext>
            </a:extLst>
          </p:cNvPr>
          <p:cNvSpPr/>
          <p:nvPr/>
        </p:nvSpPr>
        <p:spPr>
          <a:xfrm>
            <a:off x="5100876" y="5144288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FFB17BC-C3E8-4F06-A3F1-1468F00B2507}"/>
              </a:ext>
            </a:extLst>
          </p:cNvPr>
          <p:cNvSpPr/>
          <p:nvPr/>
        </p:nvSpPr>
        <p:spPr>
          <a:xfrm>
            <a:off x="4685586" y="5133975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DE2C97D-762B-4EC3-A01F-7802FD48B734}"/>
              </a:ext>
            </a:extLst>
          </p:cNvPr>
          <p:cNvSpPr/>
          <p:nvPr/>
        </p:nvSpPr>
        <p:spPr>
          <a:xfrm>
            <a:off x="3134973" y="4409781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E2D9F66-E219-496B-95E4-D286D37C6AEC}"/>
              </a:ext>
            </a:extLst>
          </p:cNvPr>
          <p:cNvSpPr/>
          <p:nvPr/>
        </p:nvSpPr>
        <p:spPr>
          <a:xfrm>
            <a:off x="3134975" y="4238036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E0F08DA-B7C7-43EE-894E-490B663B1A27}"/>
              </a:ext>
            </a:extLst>
          </p:cNvPr>
          <p:cNvSpPr/>
          <p:nvPr/>
        </p:nvSpPr>
        <p:spPr>
          <a:xfrm>
            <a:off x="2461775" y="4485018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B13330C-D553-4158-A224-D0612A256EED}"/>
              </a:ext>
            </a:extLst>
          </p:cNvPr>
          <p:cNvSpPr/>
          <p:nvPr/>
        </p:nvSpPr>
        <p:spPr>
          <a:xfrm>
            <a:off x="2461776" y="4343898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802B9C4-1587-43B1-A11E-067327E53B34}"/>
              </a:ext>
            </a:extLst>
          </p:cNvPr>
          <p:cNvSpPr/>
          <p:nvPr/>
        </p:nvSpPr>
        <p:spPr>
          <a:xfrm>
            <a:off x="4685586" y="4476314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8A3A43B-4EEE-4B77-AB5A-2C541AB88DA2}"/>
              </a:ext>
            </a:extLst>
          </p:cNvPr>
          <p:cNvSpPr/>
          <p:nvPr/>
        </p:nvSpPr>
        <p:spPr>
          <a:xfrm>
            <a:off x="4704303" y="4317142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3E5E4F1D-79D2-4755-BD64-5FDB9686F496}"/>
              </a:ext>
            </a:extLst>
          </p:cNvPr>
          <p:cNvSpPr/>
          <p:nvPr/>
        </p:nvSpPr>
        <p:spPr>
          <a:xfrm>
            <a:off x="4267200" y="4391178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CB7CECF-7936-44D4-86E5-5D516232A004}"/>
              </a:ext>
            </a:extLst>
          </p:cNvPr>
          <p:cNvSpPr/>
          <p:nvPr/>
        </p:nvSpPr>
        <p:spPr>
          <a:xfrm>
            <a:off x="4267200" y="4220166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DF491108-7872-401B-8C62-AA73B95FFF19}"/>
              </a:ext>
            </a:extLst>
          </p:cNvPr>
          <p:cNvSpPr/>
          <p:nvPr/>
        </p:nvSpPr>
        <p:spPr>
          <a:xfrm>
            <a:off x="5131515" y="4438061"/>
            <a:ext cx="180975" cy="200025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18BE91E-06DE-4B75-8E03-2C1A0282F38A}"/>
              </a:ext>
            </a:extLst>
          </p:cNvPr>
          <p:cNvSpPr txBox="1"/>
          <p:nvPr/>
        </p:nvSpPr>
        <p:spPr>
          <a:xfrm>
            <a:off x="10153174" y="1693262"/>
            <a:ext cx="176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ti</a:t>
            </a:r>
            <a:r>
              <a:rPr lang="de-DE" dirty="0"/>
              <a:t>-do: Leitton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B55ACC19-15E9-4A4D-A48B-CD04CD0DBED6}"/>
              </a:ext>
            </a:extLst>
          </p:cNvPr>
          <p:cNvSpPr txBox="1"/>
          <p:nvPr/>
        </p:nvSpPr>
        <p:spPr>
          <a:xfrm>
            <a:off x="10144768" y="2062714"/>
            <a:ext cx="18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so-so: gemeinsam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DB32877-DC3D-481E-817E-629833FECB7E}"/>
              </a:ext>
            </a:extLst>
          </p:cNvPr>
          <p:cNvSpPr txBox="1"/>
          <p:nvPr/>
        </p:nvSpPr>
        <p:spPr>
          <a:xfrm>
            <a:off x="10174953" y="2650091"/>
            <a:ext cx="16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</a:t>
            </a:r>
            <a:r>
              <a:rPr lang="de-DE" dirty="0"/>
              <a:t>-mi: zur Terz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F456854-A039-47C9-8359-D56F6BF28D7F}"/>
              </a:ext>
            </a:extLst>
          </p:cNvPr>
          <p:cNvSpPr txBox="1"/>
          <p:nvPr/>
        </p:nvSpPr>
        <p:spPr>
          <a:xfrm>
            <a:off x="10153174" y="2934636"/>
            <a:ext cx="2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so-do: </a:t>
            </a:r>
            <a:r>
              <a:rPr lang="de-DE" dirty="0" err="1"/>
              <a:t>Kadenzsprung</a:t>
            </a:r>
            <a:endParaRPr lang="de-DE" dirty="0"/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49309781-8B25-4725-B35E-363C7E541FB3}"/>
              </a:ext>
            </a:extLst>
          </p:cNvPr>
          <p:cNvCxnSpPr>
            <a:cxnSpLocks/>
          </p:cNvCxnSpPr>
          <p:nvPr/>
        </p:nvCxnSpPr>
        <p:spPr>
          <a:xfrm flipV="1">
            <a:off x="8878253" y="2086883"/>
            <a:ext cx="278773" cy="36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6BAAFC78-75F8-43BC-B08E-9B0353875A1F}"/>
              </a:ext>
            </a:extLst>
          </p:cNvPr>
          <p:cNvCxnSpPr>
            <a:cxnSpLocks/>
          </p:cNvCxnSpPr>
          <p:nvPr/>
        </p:nvCxnSpPr>
        <p:spPr>
          <a:xfrm flipV="1">
            <a:off x="8712370" y="2238873"/>
            <a:ext cx="444656" cy="85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F92D37D1-DD22-4F8C-892F-D41B93EED52F}"/>
              </a:ext>
            </a:extLst>
          </p:cNvPr>
          <p:cNvCxnSpPr>
            <a:cxnSpLocks/>
          </p:cNvCxnSpPr>
          <p:nvPr/>
        </p:nvCxnSpPr>
        <p:spPr>
          <a:xfrm flipV="1">
            <a:off x="8667163" y="2958224"/>
            <a:ext cx="415877" cy="61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5AE990C-3D43-4818-A3D2-84CBE366711A}"/>
              </a:ext>
            </a:extLst>
          </p:cNvPr>
          <p:cNvCxnSpPr>
            <a:cxnSpLocks/>
          </p:cNvCxnSpPr>
          <p:nvPr/>
        </p:nvCxnSpPr>
        <p:spPr>
          <a:xfrm flipV="1">
            <a:off x="8667163" y="3075387"/>
            <a:ext cx="415877" cy="1481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CP 008 4st">
            <a:hlinkClick r:id="" action="ppaction://media"/>
            <a:extLst>
              <a:ext uri="{FF2B5EF4-FFF2-40B4-BE49-F238E27FC236}">
                <a16:creationId xmlns:a16="http://schemas.microsoft.com/office/drawing/2014/main" id="{94A359EF-AB85-4EC2-B796-DF66208A1A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14.02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7940" y="4595595"/>
            <a:ext cx="609600" cy="609600"/>
          </a:xfrm>
          <a:prstGeom prst="rect">
            <a:avLst/>
          </a:prstGeom>
        </p:spPr>
      </p:pic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86A6100E-2891-459D-BC5A-0F72E1F1B678}"/>
              </a:ext>
            </a:extLst>
          </p:cNvPr>
          <p:cNvCxnSpPr>
            <a:cxnSpLocks/>
          </p:cNvCxnSpPr>
          <p:nvPr/>
        </p:nvCxnSpPr>
        <p:spPr>
          <a:xfrm flipV="1">
            <a:off x="9759076" y="5551154"/>
            <a:ext cx="1051882" cy="256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0694017D-562C-4E63-8D91-6EDAAC1F5C2F}"/>
              </a:ext>
            </a:extLst>
          </p:cNvPr>
          <p:cNvSpPr txBox="1"/>
          <p:nvPr/>
        </p:nvSpPr>
        <p:spPr>
          <a:xfrm>
            <a:off x="10027726" y="5714270"/>
            <a:ext cx="150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Fortsetzung </a:t>
            </a:r>
          </a:p>
          <a:p>
            <a:r>
              <a:rPr lang="de-DE" dirty="0"/>
              <a:t>auf der Tonika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158A152B-15FA-4E16-BF35-7E196F1F328B}"/>
              </a:ext>
            </a:extLst>
          </p:cNvPr>
          <p:cNvSpPr txBox="1"/>
          <p:nvPr/>
        </p:nvSpPr>
        <p:spPr>
          <a:xfrm>
            <a:off x="3734174" y="1022424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 = </a:t>
            </a:r>
            <a:r>
              <a:rPr lang="de-DE" dirty="0" err="1"/>
              <a:t>Tonikabereich</a:t>
            </a:r>
            <a:r>
              <a:rPr lang="de-DE" dirty="0"/>
              <a:t> do-mi-so, rot = Dominantbereich so-</a:t>
            </a:r>
            <a:r>
              <a:rPr lang="de-DE" dirty="0" err="1"/>
              <a:t>ti</a:t>
            </a:r>
            <a:r>
              <a:rPr lang="de-DE" dirty="0"/>
              <a:t>-</a:t>
            </a:r>
            <a:r>
              <a:rPr lang="de-DE" dirty="0" err="1"/>
              <a:t>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2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6497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8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Breitbild</PresentationFormat>
  <Paragraphs>132</Paragraphs>
  <Slides>13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Office</vt:lpstr>
      <vt:lpstr>Berner Singstudenten</vt:lpstr>
      <vt:lpstr>Begriffe </vt:lpstr>
      <vt:lpstr>atonale Musik</vt:lpstr>
      <vt:lpstr>modale Ordnungen </vt:lpstr>
      <vt:lpstr>Tonale Ordnung</vt:lpstr>
      <vt:lpstr>Die Dur-Tonleiter  (pro memoria)</vt:lpstr>
      <vt:lpstr>Die harmonischen Funktionen I Tonika und Dominante</vt:lpstr>
      <vt:lpstr>Die harmonischen Funktionen I Tonika und Dominante</vt:lpstr>
      <vt:lpstr>Die harmonischen Funktionen I, Tonika und Dominante</vt:lpstr>
      <vt:lpstr>PowerPoint-Präsentation</vt:lpstr>
      <vt:lpstr>Die harmonischen Funktionen II: Subdominante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39</cp:revision>
  <dcterms:created xsi:type="dcterms:W3CDTF">2020-03-29T08:43:27Z</dcterms:created>
  <dcterms:modified xsi:type="dcterms:W3CDTF">2020-03-29T15:16:12Z</dcterms:modified>
</cp:coreProperties>
</file>