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7" r:id="rId6"/>
    <p:sldId id="259" r:id="rId7"/>
    <p:sldId id="266" r:id="rId8"/>
    <p:sldId id="262" r:id="rId9"/>
    <p:sldId id="268" r:id="rId10"/>
    <p:sldId id="263" r:id="rId11"/>
    <p:sldId id="270" r:id="rId12"/>
    <p:sldId id="269" r:id="rId13"/>
    <p:sldId id="264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" initials="A" lastIdx="2" clrIdx="0">
    <p:extLst>
      <p:ext uri="{19B8F6BF-5375-455C-9EA6-DF929625EA0E}">
        <p15:presenceInfo xmlns:p15="http://schemas.microsoft.com/office/powerpoint/2012/main" userId="32a59dc2f5c45d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0FDD6-414F-4483-BD99-59E14E8DE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755E6C-BF53-4D0B-B339-6BE57A784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C9FE0B-72F5-443C-85F0-7074BF6F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8B1508-69DE-4019-B707-7AA255BB2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E4CF09-375E-4325-9519-7D0AC01C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0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D4D0C-7A67-4F7F-9AD9-7D096B06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BF743F3-41DD-4A2D-A25D-4D037CBE2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1F8E21-649E-4518-B77E-A03EDEB9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AD4B31-6FEE-4FDB-AA8E-67B1B459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88C5DA-B88E-4664-8245-11F11EA7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25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B40DD00-8ABD-4630-85B5-32C060D53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FE8476-7667-4E4B-A6CA-F2470AC59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D831FE-B9FF-4F50-A7A3-4972E87DD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4BA5B9-0828-43A8-A225-73E474C5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7C8AA5-9564-4812-9404-1232219D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60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AC449-A678-4070-BF17-7D6CBBF4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A40ACC-AE8D-429B-AE0A-9179A8CFF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80958F-B33F-4405-BA96-9172541F4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8C8EEA-382F-4B9D-B810-C65034F2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82C868-6603-4A62-B6E8-2B9F65F0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43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F44EA-02E1-4A61-AC17-8B54EE44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1E705C-9CE9-4988-86BD-9FB2ABAB3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E5CE0D-83E6-4F39-899A-E67C1A07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B0B34D-75FA-494F-AFB6-48120E4C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5AAF51-5A6C-4A21-858D-0C3D73E9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97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10A48-9E86-4E31-A6CA-05D325AE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5A7C67-74D0-4081-85D5-4E7BAA09E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C42A15-1A07-4F6B-8987-A8F5D5E49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768AC3-C574-4389-BC2F-39C16241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347C8F-BF27-40FE-A52A-F4BDE672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67F7F6-4F08-45A8-9DB3-9DBA79A0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93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64B22-27B4-4308-964D-B18899BC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E7FF59-7A9C-4223-A574-114C1F264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A88D81-2785-41AF-B0F7-B40D9C0C8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38526AB-CE79-4235-8204-9195AA134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A94E78-A42B-477A-A8B1-ADC5DB66E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5343153-38CC-4135-87E4-55CF42CC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7819EB-03D8-439A-9D3D-B5A9021C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F3C2EE-E336-4908-A98C-0B8F8784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70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9513F-4489-4AE7-B3D7-E77849C7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BA710B-C126-4D3F-8CED-3255D692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50805B-81B4-4101-BEBF-16EBB490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3D0813-DDB9-442F-8D84-D20C2520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13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815DFC7-1428-496E-8BFD-2B16C20CA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89622AC-A451-4DE8-B8E9-D548CBBF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94A9BF-733C-4E0F-80A0-813CD999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65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0F9EE6-F1BA-4DF9-AA99-C2CDAC5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22C786-4AA7-491C-9051-EF804E1B5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DCEC7C-50BD-4EC3-89AB-ED2AA8108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A987DB-DC40-4A54-AC42-93CDB5BF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B7DAD7-2032-4469-A4BD-FB312A384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7F277F-ED48-48C5-B01B-3FB7EF4A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77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FE2A4-7CBE-4F11-8BEA-5CDB15FD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1AC37F-52DE-42B0-81FA-D558D734F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454CD5-79D7-410D-ADEE-30A80C40A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364326-E58F-4B13-8506-D3133E0D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2FF-5DB2-4BFD-84C5-7EAED1AA89A9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3EC86D-1F8D-4F6D-9795-8CCB2613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4BAE69-49BE-4EA1-BA38-BF6D73FC6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06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A5B8893-CFF4-4D1D-995D-6878E5E31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702B99-8F66-4C67-A2E3-F852FC726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077F70-086C-4A58-9BCA-2F20C47CE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D32FF-5DB2-4BFD-84C5-7EAED1AA89A9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01A100-07EB-4FCD-9602-29E3CB791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AC503D-1559-4DF9-ABAD-E0585BF84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A0E5-905F-4AA0-8C7A-6F7A74DE2F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3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7.tif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image" Target="../media/image6.t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2.xml"/><Relationship Id="rId5" Type="http://schemas.microsoft.com/office/2007/relationships/media" Target="../media/media5.mp3"/><Relationship Id="rId10" Type="http://schemas.openxmlformats.org/officeDocument/2006/relationships/audio" Target="../media/media7.mp3"/><Relationship Id="rId4" Type="http://schemas.openxmlformats.org/officeDocument/2006/relationships/audio" Target="../media/media4.mp3"/><Relationship Id="rId9" Type="http://schemas.microsoft.com/office/2007/relationships/media" Target="../media/media7.mp3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D56C9-E9B9-41C7-BF57-95FCAF00E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675" y="890478"/>
            <a:ext cx="7019925" cy="849312"/>
          </a:xfrm>
        </p:spPr>
        <p:txBody>
          <a:bodyPr>
            <a:normAutofit fontScale="90000"/>
          </a:bodyPr>
          <a:lstStyle/>
          <a:p>
            <a:r>
              <a:rPr lang="de-DE" dirty="0"/>
              <a:t>Berner Singstudenten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27C8AA-468E-4900-A568-60F009CD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92" y="3815797"/>
            <a:ext cx="5095875" cy="1743074"/>
          </a:xfrm>
        </p:spPr>
        <p:txBody>
          <a:bodyPr>
            <a:normAutofit fontScale="92500" lnSpcReduction="10000"/>
          </a:bodyPr>
          <a:lstStyle/>
          <a:p>
            <a:r>
              <a:rPr lang="de-DE" sz="3200" dirty="0"/>
              <a:t>Einführung in Musiklehre</a:t>
            </a:r>
            <a:br>
              <a:rPr lang="de-DE" sz="3200" dirty="0"/>
            </a:br>
            <a:r>
              <a:rPr lang="de-DE" sz="3200" dirty="0"/>
              <a:t>und Notenkenntnis</a:t>
            </a:r>
          </a:p>
          <a:p>
            <a:r>
              <a:rPr lang="de-DE" sz="3200" dirty="0"/>
              <a:t>Einheit 2: Melodiebausteine </a:t>
            </a:r>
            <a:br>
              <a:rPr lang="de-DE" sz="3200" dirty="0"/>
            </a:br>
            <a:r>
              <a:rPr lang="de-DE" sz="3200" dirty="0"/>
              <a:t>in Dur-Tonarten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D856E1-5C50-4042-9889-D60150C15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000">
            <a:off x="599288" y="2877386"/>
            <a:ext cx="10724159" cy="597740"/>
          </a:xfrm>
          <a:prstGeom prst="rect">
            <a:avLst/>
          </a:prstGeom>
        </p:spPr>
      </p:pic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DBA99F7-CD3B-4ED2-9E14-5CBDFD4DD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1739790"/>
            <a:ext cx="1758085" cy="221388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21AD265-4816-4452-BBFA-36528E612A53}"/>
              </a:ext>
            </a:extLst>
          </p:cNvPr>
          <p:cNvSpPr txBox="1"/>
          <p:nvPr/>
        </p:nvSpPr>
        <p:spPr>
          <a:xfrm>
            <a:off x="7094650" y="5189539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Andreas Marti, März 2020</a:t>
            </a:r>
          </a:p>
        </p:txBody>
      </p:sp>
    </p:spTree>
    <p:extLst>
      <p:ext uri="{BB962C8B-B14F-4D97-AF65-F5344CB8AC3E}">
        <p14:creationId xmlns:p14="http://schemas.microsoft.com/office/powerpoint/2010/main" val="170568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8D3FF-B3EC-4A5A-AD77-5945B7DA9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Melodien mit </a:t>
            </a:r>
            <a:r>
              <a:rPr lang="de-DE" dirty="0" err="1"/>
              <a:t>Dreiklangsfiguren</a:t>
            </a:r>
            <a:r>
              <a:rPr lang="de-DE" dirty="0"/>
              <a:t> 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531380-0A58-4D47-B7E7-4316BE80DD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t="8195" r="33301" b="83611"/>
          <a:stretch/>
        </p:blipFill>
        <p:spPr>
          <a:xfrm>
            <a:off x="2400299" y="2055812"/>
            <a:ext cx="7863441" cy="15621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1AEE9DF-CFF4-4077-B7FC-DE01E645F7A7}"/>
              </a:ext>
            </a:extLst>
          </p:cNvPr>
          <p:cNvSpPr txBox="1"/>
          <p:nvPr/>
        </p:nvSpPr>
        <p:spPr>
          <a:xfrm>
            <a:off x="838200" y="2400300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Kein Vorzeichen</a:t>
            </a:r>
            <a:br>
              <a:rPr lang="de-DE" dirty="0"/>
            </a:br>
            <a:r>
              <a:rPr lang="de-DE" dirty="0"/>
              <a:t>&gt;&gt; C = do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64C297F-56CE-43A1-845F-163F65DE52B8}"/>
              </a:ext>
            </a:extLst>
          </p:cNvPr>
          <p:cNvSpPr txBox="1"/>
          <p:nvPr/>
        </p:nvSpPr>
        <p:spPr>
          <a:xfrm>
            <a:off x="3667125" y="3617912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do   mi       so       </a:t>
            </a:r>
            <a:r>
              <a:rPr lang="de-DE" dirty="0" err="1"/>
              <a:t>so</a:t>
            </a:r>
            <a:r>
              <a:rPr lang="de-DE" dirty="0"/>
              <a:t>      </a:t>
            </a:r>
            <a:r>
              <a:rPr lang="de-DE" dirty="0" err="1"/>
              <a:t>so</a:t>
            </a:r>
            <a:r>
              <a:rPr lang="de-DE" dirty="0"/>
              <a:t>     la    </a:t>
            </a:r>
            <a:r>
              <a:rPr lang="de-DE" dirty="0" err="1"/>
              <a:t>fa</a:t>
            </a:r>
            <a:r>
              <a:rPr lang="de-DE" dirty="0"/>
              <a:t>    </a:t>
            </a:r>
            <a:r>
              <a:rPr lang="de-DE" dirty="0" err="1"/>
              <a:t>re</a:t>
            </a:r>
            <a:r>
              <a:rPr lang="de-DE" dirty="0"/>
              <a:t>         do       mi     </a:t>
            </a:r>
            <a:r>
              <a:rPr lang="de-DE" dirty="0" err="1"/>
              <a:t>mi</a:t>
            </a:r>
            <a:r>
              <a:rPr lang="de-DE" dirty="0"/>
              <a:t>      </a:t>
            </a:r>
          </a:p>
        </p:txBody>
      </p:sp>
      <p:pic>
        <p:nvPicPr>
          <p:cNvPr id="13" name="CP 147 Anfang">
            <a:hlinkClick r:id="" action="ppaction://media"/>
            <a:extLst>
              <a:ext uri="{FF2B5EF4-FFF2-40B4-BE49-F238E27FC236}">
                <a16:creationId xmlns:a16="http://schemas.microsoft.com/office/drawing/2014/main" id="{CC6E024B-41C0-401E-AACA-D879B9A3A0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8800" y="4223658"/>
            <a:ext cx="609600" cy="609600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082A2ED4-7CB3-4A6C-9513-8B170F2B50F3}"/>
              </a:ext>
            </a:extLst>
          </p:cNvPr>
          <p:cNvCxnSpPr>
            <a:cxnSpLocks/>
          </p:cNvCxnSpPr>
          <p:nvPr/>
        </p:nvCxnSpPr>
        <p:spPr>
          <a:xfrm>
            <a:off x="1854926" y="2899954"/>
            <a:ext cx="2164624" cy="1766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53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7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E682FF-61F2-45F0-90A7-C237B9189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88" y="1577975"/>
            <a:ext cx="10515600" cy="7747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/>
              <a:t>„In jedem vollen Glase Wein“: Der Anfang besteht aus denselben Tönen wie der Anfang der Schlussformel. </a:t>
            </a:r>
            <a:br>
              <a:rPr lang="de-DE" dirty="0"/>
            </a:br>
            <a:r>
              <a:rPr lang="de-DE" dirty="0"/>
              <a:t>Hier wiedergegeben ist die bei uns gesungene Variante, abweichend von der Notation im </a:t>
            </a:r>
            <a:r>
              <a:rPr lang="de-DE" dirty="0" err="1"/>
              <a:t>Cantenprügel</a:t>
            </a:r>
            <a:r>
              <a:rPr lang="de-DE" dirty="0"/>
              <a:t>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6FB2DD-CE6C-48F7-9C15-8F8BA280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Melodien mit </a:t>
            </a:r>
            <a:r>
              <a:rPr lang="de-DE" dirty="0" err="1"/>
              <a:t>Dreiklangsfiguren</a:t>
            </a:r>
            <a:r>
              <a:rPr lang="de-DE" dirty="0"/>
              <a:t> 4</a:t>
            </a:r>
          </a:p>
        </p:txBody>
      </p:sp>
      <p:pic>
        <p:nvPicPr>
          <p:cNvPr id="6" name="Grafik 5" descr="Ein Bild, das Vogel, Blume enthält.&#10;&#10;Automatisch generierte Beschreibung">
            <a:extLst>
              <a:ext uri="{FF2B5EF4-FFF2-40B4-BE49-F238E27FC236}">
                <a16:creationId xmlns:a16="http://schemas.microsoft.com/office/drawing/2014/main" id="{083D45C3-5535-4205-93E9-E01A8C2036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t="8630" r="5992" b="82953"/>
          <a:stretch/>
        </p:blipFill>
        <p:spPr>
          <a:xfrm>
            <a:off x="1759351" y="2521574"/>
            <a:ext cx="9843681" cy="139067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0D4BC80-D52C-4C3C-9082-96D3EF7C882A}"/>
              </a:ext>
            </a:extLst>
          </p:cNvPr>
          <p:cNvSpPr txBox="1"/>
          <p:nvPr/>
        </p:nvSpPr>
        <p:spPr>
          <a:xfrm>
            <a:off x="801688" y="2777924"/>
            <a:ext cx="853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Fis = </a:t>
            </a:r>
            <a:r>
              <a:rPr lang="de-DE" dirty="0" err="1"/>
              <a:t>ti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G = do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D397FBF-40CD-4637-A05C-89B19CA08953}"/>
              </a:ext>
            </a:extLst>
          </p:cNvPr>
          <p:cNvCxnSpPr>
            <a:cxnSpLocks/>
          </p:cNvCxnSpPr>
          <p:nvPr/>
        </p:nvCxnSpPr>
        <p:spPr>
          <a:xfrm flipV="1">
            <a:off x="1655180" y="2777924"/>
            <a:ext cx="840370" cy="2129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E14F65E-4540-48D7-BE48-547158290CA1}"/>
              </a:ext>
            </a:extLst>
          </p:cNvPr>
          <p:cNvSpPr txBox="1"/>
          <p:nvPr/>
        </p:nvSpPr>
        <p:spPr>
          <a:xfrm>
            <a:off x="3009900" y="3814443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so         mi  so  do mi       so      la                   </a:t>
            </a:r>
            <a:r>
              <a:rPr lang="de-DE" dirty="0" err="1"/>
              <a:t>la</a:t>
            </a:r>
            <a:r>
              <a:rPr lang="de-DE" dirty="0"/>
              <a:t>         so    </a:t>
            </a:r>
            <a:r>
              <a:rPr lang="de-DE" dirty="0" err="1"/>
              <a:t>so</a:t>
            </a:r>
            <a:r>
              <a:rPr lang="de-DE" dirty="0"/>
              <a:t>  mi  </a:t>
            </a:r>
            <a:r>
              <a:rPr lang="de-DE" dirty="0" err="1"/>
              <a:t>re</a:t>
            </a:r>
            <a:r>
              <a:rPr lang="de-DE" dirty="0"/>
              <a:t>  so               </a:t>
            </a:r>
            <a:r>
              <a:rPr lang="de-DE" dirty="0" err="1"/>
              <a:t>ti</a:t>
            </a:r>
            <a:r>
              <a:rPr lang="de-DE" dirty="0"/>
              <a:t>       do</a:t>
            </a:r>
          </a:p>
        </p:txBody>
      </p:sp>
      <p:sp>
        <p:nvSpPr>
          <p:cNvPr id="13" name="Eckige Klammer links 12">
            <a:extLst>
              <a:ext uri="{FF2B5EF4-FFF2-40B4-BE49-F238E27FC236}">
                <a16:creationId xmlns:a16="http://schemas.microsoft.com/office/drawing/2014/main" id="{FC510BDC-59DC-498F-98F3-3420DF11697C}"/>
              </a:ext>
            </a:extLst>
          </p:cNvPr>
          <p:cNvSpPr/>
          <p:nvPr/>
        </p:nvSpPr>
        <p:spPr>
          <a:xfrm rot="16200000">
            <a:off x="4433274" y="3023571"/>
            <a:ext cx="82194" cy="2500314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AFA76D4-60D3-4589-8757-4AECD19ED759}"/>
              </a:ext>
            </a:extLst>
          </p:cNvPr>
          <p:cNvSpPr txBox="1"/>
          <p:nvPr/>
        </p:nvSpPr>
        <p:spPr>
          <a:xfrm>
            <a:off x="3413503" y="4429491"/>
            <a:ext cx="2121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Töne des Dreiklangs </a:t>
            </a:r>
            <a:br>
              <a:rPr lang="de-DE" dirty="0"/>
            </a:br>
            <a:r>
              <a:rPr lang="de-DE" dirty="0"/>
              <a:t>der I. Stufe: do mi so</a:t>
            </a:r>
            <a:br>
              <a:rPr lang="de-DE" dirty="0"/>
            </a:br>
            <a:r>
              <a:rPr lang="de-DE" dirty="0"/>
              <a:t>„Tonika“</a:t>
            </a:r>
          </a:p>
        </p:txBody>
      </p:sp>
      <p:sp>
        <p:nvSpPr>
          <p:cNvPr id="16" name="Eckige Klammer links 15">
            <a:extLst>
              <a:ext uri="{FF2B5EF4-FFF2-40B4-BE49-F238E27FC236}">
                <a16:creationId xmlns:a16="http://schemas.microsoft.com/office/drawing/2014/main" id="{C2AE2E02-EFF5-4E97-A0E8-6A65167F2AB0}"/>
              </a:ext>
            </a:extLst>
          </p:cNvPr>
          <p:cNvSpPr/>
          <p:nvPr/>
        </p:nvSpPr>
        <p:spPr>
          <a:xfrm rot="16200000">
            <a:off x="9519960" y="3503015"/>
            <a:ext cx="143430" cy="1504949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85465F2-2509-4146-81B3-788E495B5F31}"/>
              </a:ext>
            </a:extLst>
          </p:cNvPr>
          <p:cNvSpPr txBox="1"/>
          <p:nvPr/>
        </p:nvSpPr>
        <p:spPr>
          <a:xfrm>
            <a:off x="8667750" y="4429491"/>
            <a:ext cx="2200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Töne des Dreiklangs </a:t>
            </a:r>
            <a:br>
              <a:rPr lang="de-DE" dirty="0"/>
            </a:br>
            <a:r>
              <a:rPr lang="de-DE" dirty="0"/>
              <a:t>der V. Stufe: so </a:t>
            </a:r>
            <a:r>
              <a:rPr lang="de-DE" dirty="0" err="1"/>
              <a:t>ti</a:t>
            </a:r>
            <a:r>
              <a:rPr lang="de-DE" dirty="0"/>
              <a:t> </a:t>
            </a:r>
            <a:r>
              <a:rPr lang="de-DE" dirty="0" err="1"/>
              <a:t>re</a:t>
            </a:r>
            <a:endParaRPr lang="de-DE" dirty="0"/>
          </a:p>
          <a:p>
            <a:r>
              <a:rPr lang="de-DE" dirty="0"/>
              <a:t>„Dominante“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77B187B-B725-4B6D-9C13-DB0D4DC81E23}"/>
              </a:ext>
            </a:extLst>
          </p:cNvPr>
          <p:cNvSpPr txBox="1"/>
          <p:nvPr/>
        </p:nvSpPr>
        <p:spPr>
          <a:xfrm>
            <a:off x="3413503" y="5829300"/>
            <a:ext cx="749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Dominantische</a:t>
            </a:r>
            <a:r>
              <a:rPr lang="de-DE" dirty="0"/>
              <a:t> Töne oder Klänge führen auf den Grundton bzw. die Tonika hin.</a:t>
            </a:r>
          </a:p>
        </p:txBody>
      </p:sp>
      <p:pic>
        <p:nvPicPr>
          <p:cNvPr id="2" name="CP 143 Schluss">
            <a:hlinkClick r:id="" action="ppaction://media"/>
            <a:extLst>
              <a:ext uri="{FF2B5EF4-FFF2-40B4-BE49-F238E27FC236}">
                <a16:creationId xmlns:a16="http://schemas.microsoft.com/office/drawing/2014/main" id="{E36EAB8D-0378-45F9-A337-D827906B93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6347" y="5171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5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8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7" grpId="0"/>
      <p:bldP spid="12" grpId="0"/>
      <p:bldP spid="13" grpId="0" animBg="1"/>
      <p:bldP spid="14" grpId="0"/>
      <p:bldP spid="16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Vogel enthält.&#10;&#10;Automatisch generierte Beschreibung">
            <a:extLst>
              <a:ext uri="{FF2B5EF4-FFF2-40B4-BE49-F238E27FC236}">
                <a16:creationId xmlns:a16="http://schemas.microsoft.com/office/drawing/2014/main" id="{AAF403A2-85FC-47D2-AB14-4B50C24612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" t="7639" r="5992" b="83333"/>
          <a:stretch/>
        </p:blipFill>
        <p:spPr>
          <a:xfrm>
            <a:off x="1495424" y="1876426"/>
            <a:ext cx="9476034" cy="14192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CF90061-C9A1-4A7F-88BF-35CA53B0C0CF}"/>
              </a:ext>
            </a:extLst>
          </p:cNvPr>
          <p:cNvSpPr txBox="1"/>
          <p:nvPr/>
        </p:nvSpPr>
        <p:spPr>
          <a:xfrm>
            <a:off x="723900" y="2835057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Kein Vorzeichen</a:t>
            </a:r>
            <a:br>
              <a:rPr lang="de-DE" dirty="0"/>
            </a:br>
            <a:r>
              <a:rPr lang="de-DE" dirty="0"/>
              <a:t>&gt;&gt; C = do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F226024-9E8F-41BB-A4FB-2C96AF3D2BE7}"/>
              </a:ext>
            </a:extLst>
          </p:cNvPr>
          <p:cNvSpPr txBox="1"/>
          <p:nvPr/>
        </p:nvSpPr>
        <p:spPr>
          <a:xfrm>
            <a:off x="2752054" y="3112056"/>
            <a:ext cx="775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so      </a:t>
            </a:r>
            <a:r>
              <a:rPr lang="de-DE" dirty="0" err="1"/>
              <a:t>so</a:t>
            </a:r>
            <a:r>
              <a:rPr lang="de-DE" dirty="0"/>
              <a:t>     mi  do    </a:t>
            </a:r>
            <a:r>
              <a:rPr lang="de-DE" dirty="0" err="1"/>
              <a:t>ti</a:t>
            </a:r>
            <a:r>
              <a:rPr lang="de-DE" dirty="0"/>
              <a:t>      </a:t>
            </a:r>
            <a:r>
              <a:rPr lang="de-DE" dirty="0" err="1"/>
              <a:t>ti</a:t>
            </a:r>
            <a:r>
              <a:rPr lang="de-DE" dirty="0"/>
              <a:t>   la    </a:t>
            </a:r>
            <a:r>
              <a:rPr lang="de-DE" dirty="0" err="1"/>
              <a:t>la</a:t>
            </a:r>
            <a:r>
              <a:rPr lang="de-DE" dirty="0"/>
              <a:t>          </a:t>
            </a:r>
            <a:r>
              <a:rPr lang="de-DE" dirty="0" err="1"/>
              <a:t>la</a:t>
            </a:r>
            <a:r>
              <a:rPr lang="de-DE" dirty="0"/>
              <a:t>           so     la  so  </a:t>
            </a:r>
            <a:r>
              <a:rPr lang="de-DE" dirty="0" err="1"/>
              <a:t>fa</a:t>
            </a:r>
            <a:r>
              <a:rPr lang="de-DE" dirty="0"/>
              <a:t>  mi  </a:t>
            </a:r>
            <a:r>
              <a:rPr lang="de-DE" dirty="0" err="1"/>
              <a:t>re</a:t>
            </a:r>
            <a:r>
              <a:rPr lang="de-DE" dirty="0"/>
              <a:t>    </a:t>
            </a:r>
            <a:r>
              <a:rPr lang="de-DE" dirty="0" err="1"/>
              <a:t>re</a:t>
            </a:r>
            <a:r>
              <a:rPr lang="de-DE" dirty="0"/>
              <a:t>    do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8826999-07CE-4A31-920F-5ADA674174B1}"/>
              </a:ext>
            </a:extLst>
          </p:cNvPr>
          <p:cNvSpPr txBox="1"/>
          <p:nvPr/>
        </p:nvSpPr>
        <p:spPr>
          <a:xfrm>
            <a:off x="2914650" y="3676650"/>
            <a:ext cx="748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Mag auch Co- </a:t>
            </a:r>
            <a:r>
              <a:rPr lang="de-DE" dirty="0" err="1"/>
              <a:t>ro</a:t>
            </a:r>
            <a:r>
              <a:rPr lang="de-DE" dirty="0"/>
              <a:t> -  na    </a:t>
            </a:r>
            <a:r>
              <a:rPr lang="de-DE" dirty="0" err="1"/>
              <a:t>wal</a:t>
            </a:r>
            <a:r>
              <a:rPr lang="de-DE" dirty="0"/>
              <a:t> -    </a:t>
            </a:r>
            <a:r>
              <a:rPr lang="de-DE" dirty="0" err="1"/>
              <a:t>ten</a:t>
            </a:r>
            <a:r>
              <a:rPr lang="de-DE" dirty="0"/>
              <a:t>,       wir       blei  -</a:t>
            </a:r>
            <a:r>
              <a:rPr lang="de-DE" dirty="0" err="1"/>
              <a:t>ben</a:t>
            </a:r>
            <a:r>
              <a:rPr lang="de-DE" dirty="0"/>
              <a:t> stets  die      Al -  </a:t>
            </a:r>
            <a:r>
              <a:rPr lang="de-DE" dirty="0" err="1"/>
              <a:t>ten</a:t>
            </a:r>
            <a:r>
              <a:rPr lang="de-DE" dirty="0"/>
              <a:t>!</a:t>
            </a:r>
          </a:p>
        </p:txBody>
      </p:sp>
      <p:pic>
        <p:nvPicPr>
          <p:cNvPr id="9" name="CP 147 Schluss">
            <a:hlinkClick r:id="" action="ppaction://media"/>
            <a:extLst>
              <a:ext uri="{FF2B5EF4-FFF2-40B4-BE49-F238E27FC236}">
                <a16:creationId xmlns:a16="http://schemas.microsoft.com/office/drawing/2014/main" id="{DED1FE16-C289-4A6B-8E37-EA463B7E33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6658" y="3058538"/>
            <a:ext cx="609600" cy="609600"/>
          </a:xfrm>
          <a:prstGeom prst="rect">
            <a:avLst/>
          </a:prstGeom>
        </p:spPr>
      </p:pic>
      <p:sp>
        <p:nvSpPr>
          <p:cNvPr id="10" name="Eckige Klammer links 9">
            <a:extLst>
              <a:ext uri="{FF2B5EF4-FFF2-40B4-BE49-F238E27FC236}">
                <a16:creationId xmlns:a16="http://schemas.microsoft.com/office/drawing/2014/main" id="{A05B0338-515A-48AF-81E7-CD5643816525}"/>
              </a:ext>
            </a:extLst>
          </p:cNvPr>
          <p:cNvSpPr/>
          <p:nvPr/>
        </p:nvSpPr>
        <p:spPr>
          <a:xfrm rot="5400000">
            <a:off x="3699807" y="1328083"/>
            <a:ext cx="104776" cy="144911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ckige Klammer links 10">
            <a:extLst>
              <a:ext uri="{FF2B5EF4-FFF2-40B4-BE49-F238E27FC236}">
                <a16:creationId xmlns:a16="http://schemas.microsoft.com/office/drawing/2014/main" id="{3FDDBE1F-3A01-4B55-A8BE-3F63A7986B04}"/>
              </a:ext>
            </a:extLst>
          </p:cNvPr>
          <p:cNvSpPr/>
          <p:nvPr/>
        </p:nvSpPr>
        <p:spPr>
          <a:xfrm rot="5400000">
            <a:off x="8834437" y="828675"/>
            <a:ext cx="104776" cy="234315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D857281-41D0-4553-BEB9-31439820DA87}"/>
              </a:ext>
            </a:extLst>
          </p:cNvPr>
          <p:cNvCxnSpPr/>
          <p:nvPr/>
        </p:nvCxnSpPr>
        <p:spPr>
          <a:xfrm>
            <a:off x="2752054" y="1304925"/>
            <a:ext cx="1153196" cy="6429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el 13">
            <a:extLst>
              <a:ext uri="{FF2B5EF4-FFF2-40B4-BE49-F238E27FC236}">
                <a16:creationId xmlns:a16="http://schemas.microsoft.com/office/drawing/2014/main" id="{7329CA2D-EA8E-43F1-94C7-E3D27F77D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Dreiklang und Tonleiterausschnitt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725E373-EFA9-4BE7-B942-85D434F1708F}"/>
              </a:ext>
            </a:extLst>
          </p:cNvPr>
          <p:cNvCxnSpPr/>
          <p:nvPr/>
        </p:nvCxnSpPr>
        <p:spPr>
          <a:xfrm>
            <a:off x="7619329" y="1207294"/>
            <a:ext cx="1153196" cy="6429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8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13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7C336-96D3-4B56-9293-6844B02C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Melodien mit Leittonformeln 1</a:t>
            </a:r>
          </a:p>
        </p:txBody>
      </p:sp>
      <p:pic>
        <p:nvPicPr>
          <p:cNvPr id="5" name="Grafik 4" descr="Ein Bild, das Vogel enthält.&#10;&#10;Automatisch generierte Beschreibung">
            <a:extLst>
              <a:ext uri="{FF2B5EF4-FFF2-40B4-BE49-F238E27FC236}">
                <a16:creationId xmlns:a16="http://schemas.microsoft.com/office/drawing/2014/main" id="{CEA20DC7-B211-4252-87F8-405BCAED15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t="8439" r="33209" b="83291"/>
          <a:stretch/>
        </p:blipFill>
        <p:spPr>
          <a:xfrm>
            <a:off x="2358462" y="1856461"/>
            <a:ext cx="9393675" cy="192590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ED49C25-3D1C-4305-B3F7-A877B2E35742}"/>
              </a:ext>
            </a:extLst>
          </p:cNvPr>
          <p:cNvSpPr txBox="1"/>
          <p:nvPr/>
        </p:nvSpPr>
        <p:spPr>
          <a:xfrm>
            <a:off x="838200" y="2718328"/>
            <a:ext cx="8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 = do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B512FC94-0465-468B-BDB5-D99B282D8324}"/>
              </a:ext>
            </a:extLst>
          </p:cNvPr>
          <p:cNvCxnSpPr/>
          <p:nvPr/>
        </p:nvCxnSpPr>
        <p:spPr>
          <a:xfrm flipV="1">
            <a:off x="1733550" y="2651641"/>
            <a:ext cx="1628775" cy="2513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FD2CE385-1966-41E4-8E9D-91093EAA1D1E}"/>
              </a:ext>
            </a:extLst>
          </p:cNvPr>
          <p:cNvSpPr txBox="1"/>
          <p:nvPr/>
        </p:nvSpPr>
        <p:spPr>
          <a:xfrm>
            <a:off x="4695825" y="3580195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</a:t>
            </a:r>
            <a:r>
              <a:rPr lang="de-DE" dirty="0" err="1"/>
              <a:t>re</a:t>
            </a:r>
            <a:r>
              <a:rPr lang="de-DE" dirty="0"/>
              <a:t>         do      </a:t>
            </a:r>
            <a:r>
              <a:rPr lang="de-DE" dirty="0" err="1"/>
              <a:t>ti</a:t>
            </a:r>
            <a:r>
              <a:rPr lang="de-DE" dirty="0"/>
              <a:t>              la         </a:t>
            </a:r>
            <a:r>
              <a:rPr lang="de-DE" dirty="0" err="1"/>
              <a:t>re</a:t>
            </a:r>
            <a:r>
              <a:rPr lang="de-DE" dirty="0"/>
              <a:t>         do           </a:t>
            </a:r>
            <a:r>
              <a:rPr lang="de-DE" dirty="0" err="1"/>
              <a:t>ti</a:t>
            </a:r>
            <a:r>
              <a:rPr lang="de-DE" dirty="0"/>
              <a:t>                  do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6AE24B-89A5-4E3E-B59E-7C8608EAA4CC}"/>
              </a:ext>
            </a:extLst>
          </p:cNvPr>
          <p:cNvSpPr txBox="1"/>
          <p:nvPr/>
        </p:nvSpPr>
        <p:spPr>
          <a:xfrm>
            <a:off x="7848600" y="4115300"/>
            <a:ext cx="324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Grundton – Leitton - Grundton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AB08BE1-A7A7-42EF-A543-CBBA1BD6A8FD}"/>
              </a:ext>
            </a:extLst>
          </p:cNvPr>
          <p:cNvSpPr/>
          <p:nvPr/>
        </p:nvSpPr>
        <p:spPr>
          <a:xfrm>
            <a:off x="8829675" y="2286000"/>
            <a:ext cx="800100" cy="8016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CP 119 Schluss">
            <a:hlinkClick r:id="" action="ppaction://media"/>
            <a:extLst>
              <a:ext uri="{FF2B5EF4-FFF2-40B4-BE49-F238E27FC236}">
                <a16:creationId xmlns:a16="http://schemas.microsoft.com/office/drawing/2014/main" id="{09F3A76D-06E4-4B45-A0A7-742CD24DE3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5550" y="476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4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6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9EC567E-63E4-418D-8C02-31E1D5D1F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Melodien mit Leittonformeln 2</a:t>
            </a:r>
          </a:p>
        </p:txBody>
      </p:sp>
      <p:pic>
        <p:nvPicPr>
          <p:cNvPr id="5" name="Grafik 4" descr="Ein Bild, das Vogel enthält.&#10;&#10;Automatisch generierte Beschreibung">
            <a:extLst>
              <a:ext uri="{FF2B5EF4-FFF2-40B4-BE49-F238E27FC236}">
                <a16:creationId xmlns:a16="http://schemas.microsoft.com/office/drawing/2014/main" id="{22C25883-BE74-46A9-9802-F7024EFF35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t="8271" r="21988" b="84303"/>
          <a:stretch/>
        </p:blipFill>
        <p:spPr>
          <a:xfrm>
            <a:off x="1698103" y="1865305"/>
            <a:ext cx="10163980" cy="156369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FBEC3E4-3BE2-4EB2-8BCA-A061A726F611}"/>
              </a:ext>
            </a:extLst>
          </p:cNvPr>
          <p:cNvSpPr txBox="1"/>
          <p:nvPr/>
        </p:nvSpPr>
        <p:spPr>
          <a:xfrm>
            <a:off x="682906" y="1778681"/>
            <a:ext cx="127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Gis = </a:t>
            </a:r>
            <a:r>
              <a:rPr lang="de-DE" dirty="0" err="1"/>
              <a:t>ti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A = do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7D42769-5E14-4DA4-84B7-8D0E43C67199}"/>
              </a:ext>
            </a:extLst>
          </p:cNvPr>
          <p:cNvCxnSpPr>
            <a:cxnSpLocks/>
          </p:cNvCxnSpPr>
          <p:nvPr/>
        </p:nvCxnSpPr>
        <p:spPr>
          <a:xfrm>
            <a:off x="1495425" y="1953491"/>
            <a:ext cx="1456119" cy="3035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9A3AA08E-A076-464F-BAB9-BC304E462F38}"/>
              </a:ext>
            </a:extLst>
          </p:cNvPr>
          <p:cNvSpPr txBox="1"/>
          <p:nvPr/>
        </p:nvSpPr>
        <p:spPr>
          <a:xfrm>
            <a:off x="4143375" y="3484563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        </a:t>
            </a:r>
            <a:r>
              <a:rPr lang="de-DE" dirty="0" err="1"/>
              <a:t>mi</a:t>
            </a:r>
            <a:r>
              <a:rPr lang="de-DE" dirty="0"/>
              <a:t>          </a:t>
            </a:r>
            <a:r>
              <a:rPr lang="de-DE" dirty="0" err="1"/>
              <a:t>re</a:t>
            </a:r>
            <a:r>
              <a:rPr lang="de-DE" dirty="0"/>
              <a:t>   mi     so   </a:t>
            </a:r>
            <a:r>
              <a:rPr lang="de-DE" dirty="0" err="1"/>
              <a:t>fa</a:t>
            </a:r>
            <a:r>
              <a:rPr lang="de-DE" dirty="0"/>
              <a:t>     mi    </a:t>
            </a:r>
            <a:r>
              <a:rPr lang="de-DE" dirty="0" err="1"/>
              <a:t>re</a:t>
            </a:r>
            <a:r>
              <a:rPr lang="de-DE" dirty="0"/>
              <a:t>          do           </a:t>
            </a:r>
            <a:r>
              <a:rPr lang="de-DE" dirty="0" err="1"/>
              <a:t>ti</a:t>
            </a:r>
            <a:r>
              <a:rPr lang="de-DE" dirty="0"/>
              <a:t>                  do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57238FE-E371-493C-9C3F-52E53B2E312D}"/>
              </a:ext>
            </a:extLst>
          </p:cNvPr>
          <p:cNvSpPr txBox="1"/>
          <p:nvPr/>
        </p:nvSpPr>
        <p:spPr>
          <a:xfrm>
            <a:off x="7934325" y="3996809"/>
            <a:ext cx="29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Grundton – Leitton -Grundton</a:t>
            </a:r>
          </a:p>
        </p:txBody>
      </p:sp>
      <p:pic>
        <p:nvPicPr>
          <p:cNvPr id="13" name="CP 132 Schluss">
            <a:hlinkClick r:id="" action="ppaction://media"/>
            <a:extLst>
              <a:ext uri="{FF2B5EF4-FFF2-40B4-BE49-F238E27FC236}">
                <a16:creationId xmlns:a16="http://schemas.microsoft.com/office/drawing/2014/main" id="{9D5D8B3A-DEA8-46B0-9291-D53F49AB9C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8875" y="4686300"/>
            <a:ext cx="609600" cy="609600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0DA51E89-2BBF-4485-9560-E50543098223}"/>
              </a:ext>
            </a:extLst>
          </p:cNvPr>
          <p:cNvSpPr/>
          <p:nvPr/>
        </p:nvSpPr>
        <p:spPr>
          <a:xfrm>
            <a:off x="8829675" y="2286000"/>
            <a:ext cx="800100" cy="8016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2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5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11" grpId="0"/>
      <p:bldP spid="12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D7473BC-1A99-4C11-A64A-3739E49C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Melodien mit Leittonformeln 3</a:t>
            </a:r>
          </a:p>
        </p:txBody>
      </p:sp>
      <p:pic>
        <p:nvPicPr>
          <p:cNvPr id="5" name="Grafik 4" descr="Ein Bild, das Vogel, Blume enthält.&#10;&#10;Automatisch generierte Beschreibung">
            <a:extLst>
              <a:ext uri="{FF2B5EF4-FFF2-40B4-BE49-F238E27FC236}">
                <a16:creationId xmlns:a16="http://schemas.microsoft.com/office/drawing/2014/main" id="{F1317E75-110B-46B5-89B3-90C04CC46F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7426" r="25808" b="83797"/>
          <a:stretch/>
        </p:blipFill>
        <p:spPr>
          <a:xfrm>
            <a:off x="2974691" y="2407796"/>
            <a:ext cx="8722635" cy="172462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E16A2F1-3B9E-4F33-A101-C9C6BEC9EAC9}"/>
              </a:ext>
            </a:extLst>
          </p:cNvPr>
          <p:cNvSpPr txBox="1"/>
          <p:nvPr/>
        </p:nvSpPr>
        <p:spPr>
          <a:xfrm>
            <a:off x="838200" y="1495244"/>
            <a:ext cx="435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„Grad aus dem Wirtshaus“, S. 350</a:t>
            </a:r>
          </a:p>
        </p:txBody>
      </p:sp>
      <p:pic>
        <p:nvPicPr>
          <p:cNvPr id="7" name="CP 130 Schluss">
            <a:hlinkClick r:id="" action="ppaction://media"/>
            <a:extLst>
              <a:ext uri="{FF2B5EF4-FFF2-40B4-BE49-F238E27FC236}">
                <a16:creationId xmlns:a16="http://schemas.microsoft.com/office/drawing/2014/main" id="{6ECD5739-AB50-45E1-8B58-9810833D80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1703" y="5265516"/>
            <a:ext cx="609600" cy="6096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1FE08110-E840-41B8-AAD0-8B5B39FD2192}"/>
              </a:ext>
            </a:extLst>
          </p:cNvPr>
          <p:cNvCxnSpPr/>
          <p:nvPr/>
        </p:nvCxnSpPr>
        <p:spPr>
          <a:xfrm>
            <a:off x="2488557" y="2407796"/>
            <a:ext cx="1400537" cy="5205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C7FCFF5C-5A8B-4E63-B475-66ACBC996070}"/>
              </a:ext>
            </a:extLst>
          </p:cNvPr>
          <p:cNvSpPr txBox="1"/>
          <p:nvPr/>
        </p:nvSpPr>
        <p:spPr>
          <a:xfrm>
            <a:off x="1724025" y="2282064"/>
            <a:ext cx="88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Gis = </a:t>
            </a:r>
            <a:r>
              <a:rPr lang="de-DE" dirty="0" err="1"/>
              <a:t>ti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A = do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C27AC9C-556E-4F33-BDC0-AB4664BC9F56}"/>
              </a:ext>
            </a:extLst>
          </p:cNvPr>
          <p:cNvSpPr txBox="1"/>
          <p:nvPr/>
        </p:nvSpPr>
        <p:spPr>
          <a:xfrm>
            <a:off x="4667250" y="4238625"/>
            <a:ext cx="661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re</a:t>
            </a:r>
            <a:r>
              <a:rPr lang="de-DE" dirty="0"/>
              <a:t>   </a:t>
            </a:r>
            <a:r>
              <a:rPr lang="de-DE" dirty="0" err="1"/>
              <a:t>re</a:t>
            </a:r>
            <a:r>
              <a:rPr lang="de-DE" dirty="0"/>
              <a:t>      di  </a:t>
            </a:r>
            <a:r>
              <a:rPr lang="de-DE" dirty="0" err="1"/>
              <a:t>re</a:t>
            </a:r>
            <a:r>
              <a:rPr lang="de-DE" dirty="0"/>
              <a:t>     mi        </a:t>
            </a:r>
            <a:r>
              <a:rPr lang="de-DE" dirty="0" err="1"/>
              <a:t>fa</a:t>
            </a:r>
            <a:r>
              <a:rPr lang="de-DE" dirty="0"/>
              <a:t>     </a:t>
            </a:r>
            <a:r>
              <a:rPr lang="de-DE" dirty="0" err="1"/>
              <a:t>re</a:t>
            </a:r>
            <a:r>
              <a:rPr lang="de-DE" dirty="0"/>
              <a:t>     </a:t>
            </a:r>
            <a:r>
              <a:rPr lang="de-DE" dirty="0" err="1"/>
              <a:t>ti</a:t>
            </a:r>
            <a:r>
              <a:rPr lang="de-DE" dirty="0"/>
              <a:t>            so     la    </a:t>
            </a:r>
            <a:r>
              <a:rPr lang="de-DE" dirty="0" err="1"/>
              <a:t>ti</a:t>
            </a:r>
            <a:r>
              <a:rPr lang="de-DE" dirty="0"/>
              <a:t>               do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EC5DAA7-E456-4636-98F4-54FB5EFE65C8}"/>
              </a:ext>
            </a:extLst>
          </p:cNvPr>
          <p:cNvSpPr txBox="1"/>
          <p:nvPr/>
        </p:nvSpPr>
        <p:spPr>
          <a:xfrm>
            <a:off x="4705350" y="4815959"/>
            <a:ext cx="181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 = erhöhtes do, </a:t>
            </a:r>
            <a:br>
              <a:rPr lang="de-DE" dirty="0"/>
            </a:br>
            <a:r>
              <a:rPr lang="de-DE" dirty="0"/>
              <a:t>eingeschobener</a:t>
            </a:r>
          </a:p>
          <a:p>
            <a:r>
              <a:rPr lang="de-DE" dirty="0"/>
              <a:t>Leitton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B751121-14C6-4BB7-8E01-19F43EEBF3D9}"/>
              </a:ext>
            </a:extLst>
          </p:cNvPr>
          <p:cNvSpPr txBox="1"/>
          <p:nvPr/>
        </p:nvSpPr>
        <p:spPr>
          <a:xfrm>
            <a:off x="6858000" y="5185291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Töne des Dominantseptakkords (V7) so </a:t>
            </a:r>
            <a:r>
              <a:rPr lang="de-DE" dirty="0" err="1"/>
              <a:t>ti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fa</a:t>
            </a:r>
            <a:endParaRPr lang="de-DE" dirty="0"/>
          </a:p>
        </p:txBody>
      </p:sp>
      <p:sp>
        <p:nvSpPr>
          <p:cNvPr id="14" name="Eckige Klammer links 13">
            <a:extLst>
              <a:ext uri="{FF2B5EF4-FFF2-40B4-BE49-F238E27FC236}">
                <a16:creationId xmlns:a16="http://schemas.microsoft.com/office/drawing/2014/main" id="{16255DD2-AA01-4F1F-8E74-132CCAFE9FC7}"/>
              </a:ext>
            </a:extLst>
          </p:cNvPr>
          <p:cNvSpPr/>
          <p:nvPr/>
        </p:nvSpPr>
        <p:spPr>
          <a:xfrm rot="16200000">
            <a:off x="7764694" y="3936417"/>
            <a:ext cx="272592" cy="1819273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ckige Klammer links 14">
            <a:extLst>
              <a:ext uri="{FF2B5EF4-FFF2-40B4-BE49-F238E27FC236}">
                <a16:creationId xmlns:a16="http://schemas.microsoft.com/office/drawing/2014/main" id="{FBC7E0C1-1F39-4005-A634-1D139424B646}"/>
              </a:ext>
            </a:extLst>
          </p:cNvPr>
          <p:cNvSpPr/>
          <p:nvPr/>
        </p:nvSpPr>
        <p:spPr>
          <a:xfrm rot="5400000">
            <a:off x="9397456" y="1400226"/>
            <a:ext cx="272592" cy="2113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83FB0F0-1EF7-47AE-980B-C51232FDD4BD}"/>
              </a:ext>
            </a:extLst>
          </p:cNvPr>
          <p:cNvSpPr txBox="1"/>
          <p:nvPr/>
        </p:nvSpPr>
        <p:spPr>
          <a:xfrm>
            <a:off x="8847885" y="1642221"/>
            <a:ext cx="220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Aufstieg vom Dominantton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A50C789-CC88-4C3A-8AC0-9407D1731124}"/>
              </a:ext>
            </a:extLst>
          </p:cNvPr>
          <p:cNvSpPr/>
          <p:nvPr/>
        </p:nvSpPr>
        <p:spPr>
          <a:xfrm>
            <a:off x="9217309" y="2869280"/>
            <a:ext cx="800100" cy="8016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8524489-FA98-45F7-96AB-D239F469BB16}"/>
              </a:ext>
            </a:extLst>
          </p:cNvPr>
          <p:cNvCxnSpPr/>
          <p:nvPr/>
        </p:nvCxnSpPr>
        <p:spPr>
          <a:xfrm flipV="1">
            <a:off x="5190281" y="4533900"/>
            <a:ext cx="524719" cy="312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25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2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642E637-601F-4A4E-A831-B28791700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Melodien mit Leittonformeln 4</a:t>
            </a:r>
          </a:p>
        </p:txBody>
      </p:sp>
      <p:pic>
        <p:nvPicPr>
          <p:cNvPr id="5" name="Grafik 4" descr="Ein Bild, das Vogel enthält.&#10;&#10;Automatisch generierte Beschreibung">
            <a:extLst>
              <a:ext uri="{FF2B5EF4-FFF2-40B4-BE49-F238E27FC236}">
                <a16:creationId xmlns:a16="http://schemas.microsoft.com/office/drawing/2014/main" id="{0EF2836A-9499-4D6A-A3BC-12DC244935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t="7289" r="18566" b="83111"/>
          <a:stretch/>
        </p:blipFill>
        <p:spPr>
          <a:xfrm>
            <a:off x="1994408" y="2514537"/>
            <a:ext cx="9932416" cy="190195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C076220-D8D7-48BA-B2E5-E6DCDCB90DFB}"/>
              </a:ext>
            </a:extLst>
          </p:cNvPr>
          <p:cNvSpPr txBox="1"/>
          <p:nvPr/>
        </p:nvSpPr>
        <p:spPr>
          <a:xfrm>
            <a:off x="1011935" y="1321356"/>
            <a:ext cx="408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„Heidelberg, du </a:t>
            </a:r>
            <a:r>
              <a:rPr lang="de-DE" dirty="0" err="1"/>
              <a:t>Jugendbronnen</a:t>
            </a:r>
            <a:r>
              <a:rPr lang="de-DE" dirty="0"/>
              <a:t>“, S. 351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8AD3455-5C89-4A27-B4D2-DEFB00828AD9}"/>
              </a:ext>
            </a:extLst>
          </p:cNvPr>
          <p:cNvCxnSpPr>
            <a:cxnSpLocks/>
          </p:cNvCxnSpPr>
          <p:nvPr/>
        </p:nvCxnSpPr>
        <p:spPr>
          <a:xfrm flipV="1">
            <a:off x="1499616" y="3380232"/>
            <a:ext cx="1255776" cy="3139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157FE2C8-8D01-4339-996D-B33149395F57}"/>
              </a:ext>
            </a:extLst>
          </p:cNvPr>
          <p:cNvSpPr txBox="1"/>
          <p:nvPr/>
        </p:nvSpPr>
        <p:spPr>
          <a:xfrm>
            <a:off x="659384" y="3465513"/>
            <a:ext cx="89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 = do</a:t>
            </a:r>
          </a:p>
        </p:txBody>
      </p:sp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86CD588E-7497-44BC-A90E-BC1EE2CE06FC}"/>
              </a:ext>
            </a:extLst>
          </p:cNvPr>
          <p:cNvSpPr/>
          <p:nvPr/>
        </p:nvSpPr>
        <p:spPr>
          <a:xfrm rot="5400000">
            <a:off x="3785616" y="2255394"/>
            <a:ext cx="268224" cy="890016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D188391-5954-446B-8DD6-F836437277C1}"/>
              </a:ext>
            </a:extLst>
          </p:cNvPr>
          <p:cNvSpPr txBox="1"/>
          <p:nvPr/>
        </p:nvSpPr>
        <p:spPr>
          <a:xfrm>
            <a:off x="2999232" y="2112343"/>
            <a:ext cx="202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kleine Punktierung</a:t>
            </a:r>
          </a:p>
        </p:txBody>
      </p:sp>
      <p:sp>
        <p:nvSpPr>
          <p:cNvPr id="13" name="Geschweifte Klammer links 12">
            <a:extLst>
              <a:ext uri="{FF2B5EF4-FFF2-40B4-BE49-F238E27FC236}">
                <a16:creationId xmlns:a16="http://schemas.microsoft.com/office/drawing/2014/main" id="{BCABA0ED-7C33-481E-B145-291EB193DC08}"/>
              </a:ext>
            </a:extLst>
          </p:cNvPr>
          <p:cNvSpPr/>
          <p:nvPr/>
        </p:nvSpPr>
        <p:spPr>
          <a:xfrm rot="5400000">
            <a:off x="7746460" y="1970437"/>
            <a:ext cx="216471" cy="1408176"/>
          </a:xfrm>
          <a:prstGeom prst="leftBrac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CA70829-74E6-4340-A159-2144AF39803A}"/>
              </a:ext>
            </a:extLst>
          </p:cNvPr>
          <p:cNvSpPr txBox="1"/>
          <p:nvPr/>
        </p:nvSpPr>
        <p:spPr>
          <a:xfrm>
            <a:off x="6960616" y="2112343"/>
            <a:ext cx="202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große Punktierung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7023B48-FE32-4487-9657-BE6F469D238B}"/>
              </a:ext>
            </a:extLst>
          </p:cNvPr>
          <p:cNvSpPr txBox="1"/>
          <p:nvPr/>
        </p:nvSpPr>
        <p:spPr>
          <a:xfrm>
            <a:off x="2999232" y="4190476"/>
            <a:ext cx="705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so             do                mi             do             </a:t>
            </a:r>
            <a:r>
              <a:rPr lang="de-DE" dirty="0" err="1"/>
              <a:t>re</a:t>
            </a:r>
            <a:r>
              <a:rPr lang="de-DE" dirty="0"/>
              <a:t>                   </a:t>
            </a:r>
            <a:r>
              <a:rPr lang="de-DE" dirty="0" err="1"/>
              <a:t>ti</a:t>
            </a:r>
            <a:r>
              <a:rPr lang="de-DE" dirty="0"/>
              <a:t>                    do</a:t>
            </a:r>
          </a:p>
        </p:txBody>
      </p:sp>
      <p:sp>
        <p:nvSpPr>
          <p:cNvPr id="16" name="Eckige Klammer links 15">
            <a:extLst>
              <a:ext uri="{FF2B5EF4-FFF2-40B4-BE49-F238E27FC236}">
                <a16:creationId xmlns:a16="http://schemas.microsoft.com/office/drawing/2014/main" id="{9529C079-0C4F-472A-BBE8-A48790B23562}"/>
              </a:ext>
            </a:extLst>
          </p:cNvPr>
          <p:cNvSpPr/>
          <p:nvPr/>
        </p:nvSpPr>
        <p:spPr>
          <a:xfrm rot="16200000">
            <a:off x="4742538" y="3194458"/>
            <a:ext cx="256338" cy="3157725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ckige Klammer links 16">
            <a:extLst>
              <a:ext uri="{FF2B5EF4-FFF2-40B4-BE49-F238E27FC236}">
                <a16:creationId xmlns:a16="http://schemas.microsoft.com/office/drawing/2014/main" id="{16A6EC57-7050-43CB-89E6-791121648855}"/>
              </a:ext>
            </a:extLst>
          </p:cNvPr>
          <p:cNvSpPr/>
          <p:nvPr/>
        </p:nvSpPr>
        <p:spPr>
          <a:xfrm rot="16200000">
            <a:off x="7497929" y="3015300"/>
            <a:ext cx="256337" cy="4450076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C14149AB-4728-42CE-8243-222D0310B744}"/>
              </a:ext>
            </a:extLst>
          </p:cNvPr>
          <p:cNvCxnSpPr/>
          <p:nvPr/>
        </p:nvCxnSpPr>
        <p:spPr>
          <a:xfrm flipV="1">
            <a:off x="2462784" y="4901490"/>
            <a:ext cx="1901952" cy="560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9F8AFE24-1813-442D-AFF7-57B7840FE584}"/>
              </a:ext>
            </a:extLst>
          </p:cNvPr>
          <p:cNvSpPr txBox="1"/>
          <p:nvPr/>
        </p:nvSpPr>
        <p:spPr>
          <a:xfrm>
            <a:off x="1048516" y="5446097"/>
            <a:ext cx="224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Töne des Tonika-Dreiklangs do mi so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46C4D68-180C-4E76-AFE6-90499D178817}"/>
              </a:ext>
            </a:extLst>
          </p:cNvPr>
          <p:cNvSpPr txBox="1"/>
          <p:nvPr/>
        </p:nvSpPr>
        <p:spPr>
          <a:xfrm>
            <a:off x="1048516" y="6037425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in unsittlicher Reihenfolge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3B7EF80-364C-4A6C-8E48-64777C07DB0A}"/>
              </a:ext>
            </a:extLst>
          </p:cNvPr>
          <p:cNvSpPr txBox="1"/>
          <p:nvPr/>
        </p:nvSpPr>
        <p:spPr>
          <a:xfrm>
            <a:off x="5401059" y="5418145"/>
            <a:ext cx="574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Zickzackformel </a:t>
            </a:r>
            <a:br>
              <a:rPr lang="de-DE" dirty="0"/>
            </a:br>
            <a:r>
              <a:rPr lang="de-DE" dirty="0"/>
              <a:t>Tonika (do-mi-</a:t>
            </a:r>
            <a:r>
              <a:rPr lang="de-DE" i="1" dirty="0"/>
              <a:t>so</a:t>
            </a:r>
            <a:r>
              <a:rPr lang="de-DE" dirty="0"/>
              <a:t>) – Dominante (</a:t>
            </a:r>
            <a:r>
              <a:rPr lang="de-DE" i="1" dirty="0"/>
              <a:t>so</a:t>
            </a:r>
            <a:r>
              <a:rPr lang="de-DE" dirty="0"/>
              <a:t>-</a:t>
            </a:r>
            <a:r>
              <a:rPr lang="de-DE" dirty="0" err="1"/>
              <a:t>ti</a:t>
            </a:r>
            <a:r>
              <a:rPr lang="de-DE" dirty="0"/>
              <a:t>-</a:t>
            </a:r>
            <a:r>
              <a:rPr lang="de-DE" dirty="0" err="1"/>
              <a:t>re</a:t>
            </a:r>
            <a:r>
              <a:rPr lang="de-DE" dirty="0"/>
              <a:t>) – Tonika (do)</a:t>
            </a:r>
          </a:p>
        </p:txBody>
      </p:sp>
      <p:pic>
        <p:nvPicPr>
          <p:cNvPr id="23" name="CP 131 Schluss">
            <a:hlinkClick r:id="" action="ppaction://media"/>
            <a:extLst>
              <a:ext uri="{FF2B5EF4-FFF2-40B4-BE49-F238E27FC236}">
                <a16:creationId xmlns:a16="http://schemas.microsoft.com/office/drawing/2014/main" id="{6C99FA53-18F2-4993-BD27-D2800ED2AD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0272" y="1515866"/>
            <a:ext cx="609600" cy="609600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AB624407-5DED-4340-B21F-EEE2C3316DA0}"/>
              </a:ext>
            </a:extLst>
          </p:cNvPr>
          <p:cNvSpPr/>
          <p:nvPr/>
        </p:nvSpPr>
        <p:spPr>
          <a:xfrm>
            <a:off x="7928991" y="3040326"/>
            <a:ext cx="890016" cy="76779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56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12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 animBg="1"/>
      <p:bldP spid="20" grpId="0"/>
      <p:bldP spid="21" grpId="0"/>
      <p:bldP spid="22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E1052EA-C04B-48C0-94E1-89E1F33C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Melodien mit Leittonformeln 5</a:t>
            </a:r>
          </a:p>
        </p:txBody>
      </p:sp>
      <p:pic>
        <p:nvPicPr>
          <p:cNvPr id="5" name="Grafik 4" descr="Ein Bild, das Vogel enthält.&#10;&#10;Automatisch generierte Beschreibung">
            <a:extLst>
              <a:ext uri="{FF2B5EF4-FFF2-40B4-BE49-F238E27FC236}">
                <a16:creationId xmlns:a16="http://schemas.microsoft.com/office/drawing/2014/main" id="{C100B94F-4566-48DD-B3BF-ECE19683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t="7486" r="17905" b="82690"/>
          <a:stretch/>
        </p:blipFill>
        <p:spPr>
          <a:xfrm>
            <a:off x="2165683" y="2189678"/>
            <a:ext cx="9072935" cy="178067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09FD648-9CA6-49A1-94B4-A2C44C4CE991}"/>
              </a:ext>
            </a:extLst>
          </p:cNvPr>
          <p:cNvSpPr txBox="1"/>
          <p:nvPr/>
        </p:nvSpPr>
        <p:spPr>
          <a:xfrm>
            <a:off x="838200" y="1372182"/>
            <a:ext cx="267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Mozart, Trinkkanon, S. 348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FCCDFF6-C331-4B86-9C40-18C9EE74FBFE}"/>
              </a:ext>
            </a:extLst>
          </p:cNvPr>
          <p:cNvCxnSpPr/>
          <p:nvPr/>
        </p:nvCxnSpPr>
        <p:spPr>
          <a:xfrm flipV="1">
            <a:off x="1219200" y="2914650"/>
            <a:ext cx="1524000" cy="5508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512564F0-79B9-4CE0-AF40-E349C6E0EE73}"/>
              </a:ext>
            </a:extLst>
          </p:cNvPr>
          <p:cNvSpPr txBox="1"/>
          <p:nvPr/>
        </p:nvSpPr>
        <p:spPr>
          <a:xfrm>
            <a:off x="685801" y="3629025"/>
            <a:ext cx="81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 = </a:t>
            </a:r>
            <a:r>
              <a:rPr lang="de-DE" dirty="0" err="1"/>
              <a:t>fa</a:t>
            </a:r>
            <a:r>
              <a:rPr lang="de-DE" dirty="0"/>
              <a:t>, F = do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2CB1E6-DB84-4A20-8620-4135405A1AE5}"/>
              </a:ext>
            </a:extLst>
          </p:cNvPr>
          <p:cNvSpPr txBox="1"/>
          <p:nvPr/>
        </p:nvSpPr>
        <p:spPr>
          <a:xfrm>
            <a:off x="3516048" y="3629025"/>
            <a:ext cx="667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mi           </a:t>
            </a:r>
            <a:r>
              <a:rPr lang="de-DE" dirty="0" err="1"/>
              <a:t>mi</a:t>
            </a:r>
            <a:r>
              <a:rPr lang="de-DE" dirty="0"/>
              <a:t>          </a:t>
            </a:r>
            <a:r>
              <a:rPr lang="de-DE" dirty="0" err="1"/>
              <a:t>mi</a:t>
            </a:r>
            <a:r>
              <a:rPr lang="de-DE" dirty="0"/>
              <a:t>               </a:t>
            </a:r>
            <a:r>
              <a:rPr lang="de-DE" dirty="0" err="1"/>
              <a:t>re</a:t>
            </a:r>
            <a:r>
              <a:rPr lang="de-DE" dirty="0"/>
              <a:t>             la        so            </a:t>
            </a:r>
            <a:r>
              <a:rPr lang="de-DE" dirty="0" err="1"/>
              <a:t>ti</a:t>
            </a:r>
            <a:r>
              <a:rPr lang="de-DE" dirty="0"/>
              <a:t>                 do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108D8A8-6BCA-4D61-BD48-6A550B2B3A6B}"/>
              </a:ext>
            </a:extLst>
          </p:cNvPr>
          <p:cNvSpPr/>
          <p:nvPr/>
        </p:nvSpPr>
        <p:spPr>
          <a:xfrm>
            <a:off x="8429625" y="2731830"/>
            <a:ext cx="581025" cy="6477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ckige Klammer links 11">
            <a:extLst>
              <a:ext uri="{FF2B5EF4-FFF2-40B4-BE49-F238E27FC236}">
                <a16:creationId xmlns:a16="http://schemas.microsoft.com/office/drawing/2014/main" id="{2EEDD6A2-E870-43D0-B4F8-ACBD06E9BF06}"/>
              </a:ext>
            </a:extLst>
          </p:cNvPr>
          <p:cNvSpPr/>
          <p:nvPr/>
        </p:nvSpPr>
        <p:spPr>
          <a:xfrm rot="16200000">
            <a:off x="8770010" y="3188628"/>
            <a:ext cx="257447" cy="2262189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A42BD09-6577-4A57-8190-30D867A12190}"/>
              </a:ext>
            </a:extLst>
          </p:cNvPr>
          <p:cNvSpPr txBox="1"/>
          <p:nvPr/>
        </p:nvSpPr>
        <p:spPr>
          <a:xfrm>
            <a:off x="7548564" y="4531554"/>
            <a:ext cx="319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Leitton im Sprung von oben</a:t>
            </a:r>
          </a:p>
        </p:txBody>
      </p:sp>
      <p:pic>
        <p:nvPicPr>
          <p:cNvPr id="14" name="CP 129 Schluss 1">
            <a:hlinkClick r:id="" action="ppaction://media"/>
            <a:extLst>
              <a:ext uri="{FF2B5EF4-FFF2-40B4-BE49-F238E27FC236}">
                <a16:creationId xmlns:a16="http://schemas.microsoft.com/office/drawing/2014/main" id="{6DC3A3E4-9E31-41D1-A98A-419D5E06C3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9400" y="49839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6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1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C71E3C-E9CD-424B-86A3-86EF3C51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199"/>
            <a:ext cx="10515600" cy="502774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/>
              <a:t>Ziele: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/>
              <a:t>Typische Melodieformeln erkennen und als „Sicherheitsanker“ in den Melodien wiederfinden.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/>
              <a:t>Verstehen, wie Melodien „funktionieren“.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/>
              <a:t>Melodien bewusst hören und singen, gegebenenfalls Korrekturen vornehmen können.</a:t>
            </a:r>
          </a:p>
          <a:p>
            <a:pPr marL="0" indent="0">
              <a:lnSpc>
                <a:spcPct val="120000"/>
              </a:lnSpc>
              <a:buNone/>
            </a:pPr>
            <a:endParaRPr lang="de-DE" dirty="0"/>
          </a:p>
          <a:p>
            <a:pPr marL="0" indent="0">
              <a:lnSpc>
                <a:spcPct val="120000"/>
              </a:lnSpc>
              <a:buNone/>
            </a:pPr>
            <a:r>
              <a:rPr lang="de-DE" dirty="0"/>
              <a:t>Methode: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/>
              <a:t>„Tonika-do“, sog. „relative“ Notennamen. Damit merkt sich das Gehör typische Tonfolgen und Formeln anhand eines fest zugewiesenen künstlichen „Textes“, bestehend aus den Tonsilben. </a:t>
            </a:r>
            <a:br>
              <a:rPr lang="de-DE" dirty="0"/>
            </a:br>
            <a:r>
              <a:rPr lang="de-DE" dirty="0"/>
              <a:t>Am besten singt man die Melodiefragmente ein paar Mal nacheinander abwechselnd mit Text und mit Tonsilben durch. Die Audio-Dateien dienen </a:t>
            </a:r>
            <a:r>
              <a:rPr lang="de-DE"/>
              <a:t>zur Kontrolle.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18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C2E7B-C9AB-4325-A380-7077FBA2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r>
              <a:rPr lang="de-DE" dirty="0"/>
              <a:t>Die Dur-Tonleiter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B095346-4026-4BD9-AC15-2AA7BF9C7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7415" r="44011" b="60524"/>
          <a:stretch/>
        </p:blipFill>
        <p:spPr>
          <a:xfrm>
            <a:off x="1328514" y="1028699"/>
            <a:ext cx="4767486" cy="4352925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2C0AC19-E115-4B95-92E0-B6C5E6FE3B17}"/>
              </a:ext>
            </a:extLst>
          </p:cNvPr>
          <p:cNvSpPr/>
          <p:nvPr/>
        </p:nvSpPr>
        <p:spPr>
          <a:xfrm>
            <a:off x="3397932" y="1823244"/>
            <a:ext cx="628650" cy="487362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ACBDCE6-E960-480E-9816-A2EEFD1EC1F8}"/>
              </a:ext>
            </a:extLst>
          </p:cNvPr>
          <p:cNvSpPr/>
          <p:nvPr/>
        </p:nvSpPr>
        <p:spPr>
          <a:xfrm>
            <a:off x="3455082" y="4060033"/>
            <a:ext cx="628650" cy="487362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9D4F4D0-140B-4E64-AD2A-019ACC147E83}"/>
              </a:ext>
            </a:extLst>
          </p:cNvPr>
          <p:cNvSpPr/>
          <p:nvPr/>
        </p:nvSpPr>
        <p:spPr>
          <a:xfrm>
            <a:off x="4886325" y="1823244"/>
            <a:ext cx="628650" cy="487362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2B4A407-4DD9-450F-850E-89E177899524}"/>
              </a:ext>
            </a:extLst>
          </p:cNvPr>
          <p:cNvSpPr/>
          <p:nvPr/>
        </p:nvSpPr>
        <p:spPr>
          <a:xfrm>
            <a:off x="4905375" y="4054478"/>
            <a:ext cx="628650" cy="487362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EEF264F-4A5B-45C8-80C9-3E1A3A00B681}"/>
              </a:ext>
            </a:extLst>
          </p:cNvPr>
          <p:cNvSpPr txBox="1"/>
          <p:nvPr/>
        </p:nvSpPr>
        <p:spPr>
          <a:xfrm>
            <a:off x="7134225" y="995799"/>
            <a:ext cx="221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Rot: Halbtonschritte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73E64FA-35F6-4A54-ABB8-D60FAE4F60C5}"/>
              </a:ext>
            </a:extLst>
          </p:cNvPr>
          <p:cNvSpPr txBox="1"/>
          <p:nvPr/>
        </p:nvSpPr>
        <p:spPr>
          <a:xfrm>
            <a:off x="2286000" y="2971800"/>
            <a:ext cx="336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1     2     3     4    5     6     7    8</a:t>
            </a:r>
          </a:p>
        </p:txBody>
      </p:sp>
      <p:pic>
        <p:nvPicPr>
          <p:cNvPr id="12" name="Melodien 1-1 Tonleiter">
            <a:hlinkClick r:id="" action="ppaction://media"/>
            <a:extLst>
              <a:ext uri="{FF2B5EF4-FFF2-40B4-BE49-F238E27FC236}">
                <a16:creationId xmlns:a16="http://schemas.microsoft.com/office/drawing/2014/main" id="{67F15EF9-56B1-4419-9347-9448E3A41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81725" y="875665"/>
            <a:ext cx="609600" cy="6096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B501627-4AB0-4DEE-9E56-BC19EEFFB196}"/>
              </a:ext>
            </a:extLst>
          </p:cNvPr>
          <p:cNvSpPr txBox="1"/>
          <p:nvPr/>
        </p:nvSpPr>
        <p:spPr>
          <a:xfrm>
            <a:off x="7381875" y="1990725"/>
            <a:ext cx="34099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charakteristischen Töne:</a:t>
            </a:r>
          </a:p>
          <a:p>
            <a:endParaRPr lang="de-DE" dirty="0"/>
          </a:p>
          <a:p>
            <a:r>
              <a:rPr lang="de-DE" dirty="0"/>
              <a:t>1 = do = Grundton</a:t>
            </a:r>
          </a:p>
          <a:p>
            <a:endParaRPr lang="de-DE" dirty="0"/>
          </a:p>
          <a:p>
            <a:r>
              <a:rPr lang="de-DE" dirty="0"/>
              <a:t>3 = mi = </a:t>
            </a:r>
            <a:r>
              <a:rPr lang="de-DE" dirty="0" err="1"/>
              <a:t>Terzton</a:t>
            </a:r>
            <a:endParaRPr lang="de-DE" dirty="0"/>
          </a:p>
          <a:p>
            <a:endParaRPr lang="de-DE" dirty="0"/>
          </a:p>
          <a:p>
            <a:r>
              <a:rPr lang="de-DE" dirty="0"/>
              <a:t>5 = so = Quint-/Dominantton</a:t>
            </a:r>
          </a:p>
          <a:p>
            <a:endParaRPr lang="de-DE" dirty="0"/>
          </a:p>
          <a:p>
            <a:r>
              <a:rPr lang="de-DE" dirty="0"/>
              <a:t>7 = </a:t>
            </a:r>
            <a:r>
              <a:rPr lang="de-DE" dirty="0" err="1"/>
              <a:t>ti</a:t>
            </a:r>
            <a:r>
              <a:rPr lang="de-DE" dirty="0"/>
              <a:t> = Leitton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AB1723E-A395-4499-A316-36638A75C2B6}"/>
              </a:ext>
            </a:extLst>
          </p:cNvPr>
          <p:cNvSpPr txBox="1"/>
          <p:nvPr/>
        </p:nvSpPr>
        <p:spPr>
          <a:xfrm>
            <a:off x="2235882" y="5081630"/>
            <a:ext cx="489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 |            |            |                   |</a:t>
            </a:r>
          </a:p>
          <a:p>
            <a:r>
              <a:rPr lang="de-DE" dirty="0"/>
              <a:t>         do         mi         so                 do     =   Dreiklang</a:t>
            </a:r>
          </a:p>
        </p:txBody>
      </p:sp>
      <p:pic>
        <p:nvPicPr>
          <p:cNvPr id="15" name="Melodien 1-1 Dreiklang">
            <a:hlinkClick r:id="" action="ppaction://media"/>
            <a:extLst>
              <a:ext uri="{FF2B5EF4-FFF2-40B4-BE49-F238E27FC236}">
                <a16:creationId xmlns:a16="http://schemas.microsoft.com/office/drawing/2014/main" id="{4C0EAEBE-0FA4-4D2A-B265-4171A4D33D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03418" y="53647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6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6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1635B-9AC9-4AF2-9C51-D9444245C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Theorie-Exkurs: absolute und relative Notennamen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C82FC4-B4F2-4A5C-A528-882663CE4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Absolute Notennamen: C D E F G A H C (7 Töne, „Diatonik“)</a:t>
            </a:r>
            <a:br>
              <a:rPr lang="de-DE" dirty="0"/>
            </a:br>
            <a:r>
              <a:rPr lang="de-DE" dirty="0"/>
              <a:t>Erhöhungen um 1 Halbton: Cis Dis Fis Gis Ais</a:t>
            </a:r>
            <a:br>
              <a:rPr lang="de-DE" dirty="0"/>
            </a:br>
            <a:r>
              <a:rPr lang="de-DE" dirty="0"/>
              <a:t>Vertiefungen um 1 Halbton: Des Es Ges As B</a:t>
            </a:r>
            <a:br>
              <a:rPr lang="de-DE" dirty="0"/>
            </a:br>
            <a:r>
              <a:rPr lang="de-DE" dirty="0"/>
              <a:t>(insgesamt 12 Töne, „Chromatik“)</a:t>
            </a:r>
            <a:br>
              <a:rPr lang="de-DE" dirty="0"/>
            </a:br>
            <a:r>
              <a:rPr lang="de-DE" dirty="0"/>
              <a:t>Die Tonhöhe ist festgelegt, die Funktion wechselt je nach Tonart.</a:t>
            </a:r>
            <a:br>
              <a:rPr lang="de-DE" dirty="0"/>
            </a:br>
            <a:r>
              <a:rPr lang="de-DE" dirty="0"/>
              <a:t>Verwendung: primär beim Instrumentalspiel</a:t>
            </a:r>
          </a:p>
          <a:p>
            <a:pPr>
              <a:lnSpc>
                <a:spcPct val="110000"/>
              </a:lnSpc>
            </a:pPr>
            <a:r>
              <a:rPr lang="de-DE" dirty="0"/>
              <a:t>Relative Notennamen: do </a:t>
            </a:r>
            <a:r>
              <a:rPr lang="de-DE" dirty="0" err="1"/>
              <a:t>re</a:t>
            </a:r>
            <a:r>
              <a:rPr lang="de-DE" dirty="0"/>
              <a:t> mi </a:t>
            </a:r>
            <a:r>
              <a:rPr lang="de-DE" dirty="0" err="1"/>
              <a:t>fa</a:t>
            </a:r>
            <a:r>
              <a:rPr lang="de-DE" dirty="0"/>
              <a:t> so la </a:t>
            </a:r>
            <a:r>
              <a:rPr lang="de-DE" dirty="0" err="1"/>
              <a:t>ti</a:t>
            </a:r>
            <a:r>
              <a:rPr lang="de-DE" dirty="0"/>
              <a:t> do</a:t>
            </a:r>
            <a:br>
              <a:rPr lang="de-DE" dirty="0"/>
            </a:br>
            <a:r>
              <a:rPr lang="de-DE" dirty="0"/>
              <a:t>Die Tonhöhe ist nicht festgelegt, aber das Verhältnis der Töne untereinander und damit die Funktion innerhalb der Tonart.</a:t>
            </a:r>
            <a:br>
              <a:rPr lang="de-DE" dirty="0"/>
            </a:br>
            <a:r>
              <a:rPr lang="de-DE" dirty="0"/>
              <a:t>Verwendung primär beim Singen.</a:t>
            </a:r>
            <a:br>
              <a:rPr lang="de-DE" dirty="0"/>
            </a:br>
            <a:r>
              <a:rPr lang="de-DE" dirty="0"/>
              <a:t>(in den romanischen Sprachen braucht man do </a:t>
            </a:r>
            <a:r>
              <a:rPr lang="de-DE" dirty="0" err="1"/>
              <a:t>re</a:t>
            </a:r>
            <a:r>
              <a:rPr lang="de-DE" dirty="0"/>
              <a:t> mi .. als absolute Bezeichnungen)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946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230F7-40E0-42EF-8D4D-66FBC7D2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Absolute Notennamen: </a:t>
            </a:r>
            <a:br>
              <a:rPr lang="de-DE" dirty="0"/>
            </a:br>
            <a:r>
              <a:rPr lang="de-DE" dirty="0"/>
              <a:t>Lage im Fünfliniensystem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60023CB-9C52-4268-9D9D-86FC98B05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9221" r="79982" b="72133"/>
          <a:stretch/>
        </p:blipFill>
        <p:spPr>
          <a:xfrm>
            <a:off x="4456253" y="1898247"/>
            <a:ext cx="1203767" cy="3315103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50A273B-3B91-4AEA-A4E2-083F64FF3F6C}"/>
              </a:ext>
            </a:extLst>
          </p:cNvPr>
          <p:cNvSpPr txBox="1"/>
          <p:nvPr/>
        </p:nvSpPr>
        <p:spPr>
          <a:xfrm>
            <a:off x="6059488" y="1997839"/>
            <a:ext cx="35516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Violin</a:t>
            </a:r>
            <a:r>
              <a:rPr lang="de-DE" dirty="0"/>
              <a:t>- / G-Schlüssel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Oktavierender G-Schlüssel für Tenor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Bass-/ F-Schlüssel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642F835-9923-47D7-90CA-9766CFCFCC06}"/>
              </a:ext>
            </a:extLst>
          </p:cNvPr>
          <p:cNvSpPr/>
          <p:nvPr/>
        </p:nvSpPr>
        <p:spPr>
          <a:xfrm>
            <a:off x="5058136" y="2326511"/>
            <a:ext cx="162046" cy="185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37FD342-17E8-4394-9845-53A308571814}"/>
              </a:ext>
            </a:extLst>
          </p:cNvPr>
          <p:cNvSpPr/>
          <p:nvPr/>
        </p:nvSpPr>
        <p:spPr>
          <a:xfrm>
            <a:off x="5063681" y="3174536"/>
            <a:ext cx="162046" cy="185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846286F-D3E9-4CD4-ADE9-4D791EBE255A}"/>
              </a:ext>
            </a:extLst>
          </p:cNvPr>
          <p:cNvSpPr/>
          <p:nvPr/>
        </p:nvSpPr>
        <p:spPr>
          <a:xfrm>
            <a:off x="5187145" y="4479161"/>
            <a:ext cx="162046" cy="1851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A5FEC60-68F3-4BBD-BCF4-E57222D39BB9}"/>
              </a:ext>
            </a:extLst>
          </p:cNvPr>
          <p:cNvSpPr txBox="1"/>
          <p:nvPr/>
        </p:nvSpPr>
        <p:spPr>
          <a:xfrm>
            <a:off x="3181350" y="2136338"/>
            <a:ext cx="3305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E98AC076-5403-4B46-BFFE-D23F815C2FC5}"/>
              </a:ext>
            </a:extLst>
          </p:cNvPr>
          <p:cNvCxnSpPr>
            <a:cxnSpLocks/>
          </p:cNvCxnSpPr>
          <p:nvPr/>
        </p:nvCxnSpPr>
        <p:spPr>
          <a:xfrm>
            <a:off x="3511890" y="2326511"/>
            <a:ext cx="1106408" cy="9259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E19B123-7D16-4AE0-8C59-648833F752B5}"/>
              </a:ext>
            </a:extLst>
          </p:cNvPr>
          <p:cNvCxnSpPr>
            <a:cxnSpLocks/>
          </p:cNvCxnSpPr>
          <p:nvPr/>
        </p:nvCxnSpPr>
        <p:spPr>
          <a:xfrm>
            <a:off x="3503581" y="3181167"/>
            <a:ext cx="1106408" cy="9259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32B87F2-D9DC-472A-87A3-02DCD61CD750}"/>
              </a:ext>
            </a:extLst>
          </p:cNvPr>
          <p:cNvCxnSpPr>
            <a:cxnSpLocks/>
          </p:cNvCxnSpPr>
          <p:nvPr/>
        </p:nvCxnSpPr>
        <p:spPr>
          <a:xfrm>
            <a:off x="3503581" y="4479161"/>
            <a:ext cx="1106408" cy="9259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294322C6-D91E-4812-A6A0-8057C911D17E}"/>
              </a:ext>
            </a:extLst>
          </p:cNvPr>
          <p:cNvSpPr/>
          <p:nvPr/>
        </p:nvSpPr>
        <p:spPr>
          <a:xfrm>
            <a:off x="5058136" y="1989130"/>
            <a:ext cx="129009" cy="121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1E68780-F2F8-4EF6-AEE0-C9F8CCFA3EF5}"/>
              </a:ext>
            </a:extLst>
          </p:cNvPr>
          <p:cNvSpPr/>
          <p:nvPr/>
        </p:nvSpPr>
        <p:spPr>
          <a:xfrm>
            <a:off x="5074654" y="2833230"/>
            <a:ext cx="129009" cy="121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2FA1577-6303-413B-BFC0-CE841A220AAB}"/>
              </a:ext>
            </a:extLst>
          </p:cNvPr>
          <p:cNvSpPr/>
          <p:nvPr/>
        </p:nvSpPr>
        <p:spPr>
          <a:xfrm>
            <a:off x="5220182" y="4895714"/>
            <a:ext cx="129009" cy="121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CBA3485-262C-43CB-98F3-24320E3F6A7A}"/>
              </a:ext>
            </a:extLst>
          </p:cNvPr>
          <p:cNvCxnSpPr>
            <a:cxnSpLocks/>
          </p:cNvCxnSpPr>
          <p:nvPr/>
        </p:nvCxnSpPr>
        <p:spPr>
          <a:xfrm flipV="1">
            <a:off x="3511890" y="2066081"/>
            <a:ext cx="1106408" cy="26043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3BDEF607-A759-4C45-9B4F-63D88053E010}"/>
              </a:ext>
            </a:extLst>
          </p:cNvPr>
          <p:cNvCxnSpPr>
            <a:cxnSpLocks/>
          </p:cNvCxnSpPr>
          <p:nvPr/>
        </p:nvCxnSpPr>
        <p:spPr>
          <a:xfrm>
            <a:off x="3511890" y="4494594"/>
            <a:ext cx="1106408" cy="434626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A86903A-6CA9-4EF4-9674-F00A54EA3ACD}"/>
              </a:ext>
            </a:extLst>
          </p:cNvPr>
          <p:cNvCxnSpPr>
            <a:cxnSpLocks/>
          </p:cNvCxnSpPr>
          <p:nvPr/>
        </p:nvCxnSpPr>
        <p:spPr>
          <a:xfrm flipV="1">
            <a:off x="3503581" y="2898552"/>
            <a:ext cx="1106408" cy="26043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14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AC5CB-C83F-4B00-B506-D65B370A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Relative Notennamen: Lage im Fünfliniensystem (Vorzeichen und Tonarten)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C94267-0223-4ACF-BEA9-BB89C03BF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Jeder der 12 Töne der chromatischen Tonleiter (C Cis/Des D Dis/Es F Fis/Ges G Gis/As A Ais/B H) kann Grundton einer Tonleiter sein.</a:t>
            </a:r>
          </a:p>
          <a:p>
            <a:r>
              <a:rPr lang="de-DE" dirty="0"/>
              <a:t>Den Grundton findet man am einfachsten über die Vorzeichnung: </a:t>
            </a:r>
          </a:p>
          <a:p>
            <a:r>
              <a:rPr lang="de-DE" dirty="0"/>
              <a:t>Das letzte Kreuz ist </a:t>
            </a:r>
            <a:r>
              <a:rPr lang="de-DE" dirty="0" err="1"/>
              <a:t>ti</a:t>
            </a:r>
            <a:r>
              <a:rPr lang="de-DE" dirty="0"/>
              <a:t>, der Grundton also eine Tonstufe darüber.</a:t>
            </a:r>
          </a:p>
          <a:p>
            <a:r>
              <a:rPr lang="de-DE" dirty="0"/>
              <a:t>Das letzte Be ist </a:t>
            </a:r>
            <a:r>
              <a:rPr lang="de-DE" dirty="0" err="1"/>
              <a:t>fa</a:t>
            </a:r>
            <a:r>
              <a:rPr lang="de-DE" dirty="0"/>
              <a:t>, der Grundton also drei Tonstufen darunter.</a:t>
            </a:r>
          </a:p>
          <a:p>
            <a:r>
              <a:rPr lang="de-DE" dirty="0"/>
              <a:t>Das zweitletzte Be ist do.</a:t>
            </a:r>
          </a:p>
        </p:txBody>
      </p:sp>
    </p:spTree>
    <p:extLst>
      <p:ext uri="{BB962C8B-B14F-4D97-AF65-F5344CB8AC3E}">
        <p14:creationId xmlns:p14="http://schemas.microsoft.com/office/powerpoint/2010/main" val="416300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7FEAC-4CFD-4B12-9532-1AFD5021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Vorzeichen und Tonarten: Beispiele</a:t>
            </a:r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026798BB-FD37-4138-8B38-8EB7EDC14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31500" r="60751" b="46421"/>
          <a:stretch/>
        </p:blipFill>
        <p:spPr>
          <a:xfrm rot="-60000">
            <a:off x="4091182" y="3269827"/>
            <a:ext cx="6575351" cy="2918469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746D892-D5D2-4E83-A840-FFA15813720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30886" r="60840" b="60338"/>
          <a:stretch/>
        </p:blipFill>
        <p:spPr>
          <a:xfrm>
            <a:off x="4202809" y="1441048"/>
            <a:ext cx="8115313" cy="1440264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E71D7E7-8CF1-4D5A-A055-96C0706B7739}"/>
              </a:ext>
            </a:extLst>
          </p:cNvPr>
          <p:cNvCxnSpPr>
            <a:cxnSpLocks/>
          </p:cNvCxnSpPr>
          <p:nvPr/>
        </p:nvCxnSpPr>
        <p:spPr>
          <a:xfrm>
            <a:off x="2857500" y="1733391"/>
            <a:ext cx="1989398" cy="9259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36CB163-CD51-4ECE-A841-112FF1D0F873}"/>
              </a:ext>
            </a:extLst>
          </p:cNvPr>
          <p:cNvCxnSpPr>
            <a:cxnSpLocks/>
          </p:cNvCxnSpPr>
          <p:nvPr/>
        </p:nvCxnSpPr>
        <p:spPr>
          <a:xfrm flipV="1">
            <a:off x="2875783" y="3858659"/>
            <a:ext cx="2143125" cy="120535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7100F31-A84A-4470-A72E-BCD0EC1213E8}"/>
              </a:ext>
            </a:extLst>
          </p:cNvPr>
          <p:cNvCxnSpPr>
            <a:cxnSpLocks/>
          </p:cNvCxnSpPr>
          <p:nvPr/>
        </p:nvCxnSpPr>
        <p:spPr>
          <a:xfrm>
            <a:off x="2857500" y="3738395"/>
            <a:ext cx="2175032" cy="31645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BE357AAB-D79A-490E-BF79-290B86E166DB}"/>
              </a:ext>
            </a:extLst>
          </p:cNvPr>
          <p:cNvCxnSpPr>
            <a:cxnSpLocks/>
          </p:cNvCxnSpPr>
          <p:nvPr/>
        </p:nvCxnSpPr>
        <p:spPr>
          <a:xfrm>
            <a:off x="2889453" y="5064010"/>
            <a:ext cx="2115784" cy="47505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DF24AB2C-8718-4379-A154-E6228D2BAD53}"/>
              </a:ext>
            </a:extLst>
          </p:cNvPr>
          <p:cNvSpPr txBox="1"/>
          <p:nvPr/>
        </p:nvSpPr>
        <p:spPr>
          <a:xfrm>
            <a:off x="1009650" y="169068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ti</a:t>
            </a:r>
            <a:r>
              <a:rPr lang="de-DE" dirty="0"/>
              <a:t> = Fis</a:t>
            </a:r>
            <a:br>
              <a:rPr lang="de-DE" dirty="0"/>
            </a:br>
            <a:r>
              <a:rPr lang="de-DE" dirty="0"/>
              <a:t>1 Tonstufe darüber = G = do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71675C3-9431-43A2-BDFF-3F51CC482DD5}"/>
              </a:ext>
            </a:extLst>
          </p:cNvPr>
          <p:cNvSpPr txBox="1"/>
          <p:nvPr/>
        </p:nvSpPr>
        <p:spPr>
          <a:xfrm>
            <a:off x="5384362" y="1364059"/>
            <a:ext cx="634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do         so         la          so       do        mi           </a:t>
            </a:r>
            <a:r>
              <a:rPr lang="de-DE" dirty="0" err="1"/>
              <a:t>fa</a:t>
            </a:r>
            <a:r>
              <a:rPr lang="de-DE" dirty="0"/>
              <a:t>           mi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7231456-BC35-46B5-8F11-7ECFE90E2E03}"/>
              </a:ext>
            </a:extLst>
          </p:cNvPr>
          <p:cNvSpPr txBox="1"/>
          <p:nvPr/>
        </p:nvSpPr>
        <p:spPr>
          <a:xfrm>
            <a:off x="590550" y="3429000"/>
            <a:ext cx="226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letztes Be = </a:t>
            </a:r>
            <a:r>
              <a:rPr lang="de-DE" dirty="0" err="1"/>
              <a:t>fa</a:t>
            </a:r>
            <a:r>
              <a:rPr lang="de-DE" dirty="0"/>
              <a:t> = As, </a:t>
            </a:r>
            <a:br>
              <a:rPr lang="de-DE" dirty="0"/>
            </a:br>
            <a:r>
              <a:rPr lang="de-DE" dirty="0"/>
              <a:t>3 Stufen darunter </a:t>
            </a:r>
            <a:br>
              <a:rPr lang="de-DE" dirty="0"/>
            </a:br>
            <a:r>
              <a:rPr lang="de-DE" dirty="0"/>
              <a:t>= Es = do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46BF614-E2C8-413C-9A59-F61451CCBAA7}"/>
              </a:ext>
            </a:extLst>
          </p:cNvPr>
          <p:cNvSpPr txBox="1"/>
          <p:nvPr/>
        </p:nvSpPr>
        <p:spPr>
          <a:xfrm>
            <a:off x="590550" y="4879344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2.letztes Be = do = Es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CAD00E9-AC9C-4EA4-B04A-B9489858F548}"/>
              </a:ext>
            </a:extLst>
          </p:cNvPr>
          <p:cNvSpPr txBox="1"/>
          <p:nvPr/>
        </p:nvSpPr>
        <p:spPr>
          <a:xfrm>
            <a:off x="5143499" y="2970466"/>
            <a:ext cx="503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so      la    so    </a:t>
            </a:r>
            <a:r>
              <a:rPr lang="de-DE" dirty="0" err="1"/>
              <a:t>so</a:t>
            </a:r>
            <a:r>
              <a:rPr lang="de-DE" dirty="0"/>
              <a:t>      do    </a:t>
            </a:r>
            <a:r>
              <a:rPr lang="de-DE" dirty="0" err="1"/>
              <a:t>do</a:t>
            </a:r>
            <a:r>
              <a:rPr lang="de-DE" dirty="0"/>
              <a:t>     </a:t>
            </a:r>
            <a:r>
              <a:rPr lang="de-DE" dirty="0" err="1"/>
              <a:t>re</a:t>
            </a:r>
            <a:r>
              <a:rPr lang="de-DE" dirty="0"/>
              <a:t>      mi   </a:t>
            </a:r>
            <a:r>
              <a:rPr lang="de-DE" dirty="0" err="1"/>
              <a:t>re</a:t>
            </a:r>
            <a:r>
              <a:rPr lang="de-DE" dirty="0"/>
              <a:t>     do</a:t>
            </a:r>
            <a:br>
              <a:rPr lang="de-DE" dirty="0"/>
            </a:br>
            <a:r>
              <a:rPr lang="de-DE" dirty="0"/>
              <a:t>    mi      </a:t>
            </a:r>
            <a:r>
              <a:rPr lang="de-DE" dirty="0" err="1"/>
              <a:t>fa</a:t>
            </a:r>
            <a:r>
              <a:rPr lang="de-DE" dirty="0"/>
              <a:t>    mi   </a:t>
            </a:r>
            <a:r>
              <a:rPr lang="de-DE" dirty="0" err="1"/>
              <a:t>mi</a:t>
            </a:r>
            <a:r>
              <a:rPr lang="de-DE" dirty="0"/>
              <a:t>      so    </a:t>
            </a:r>
            <a:r>
              <a:rPr lang="de-DE" dirty="0" err="1"/>
              <a:t>so</a:t>
            </a:r>
            <a:r>
              <a:rPr lang="de-DE" dirty="0"/>
              <a:t>      </a:t>
            </a:r>
            <a:r>
              <a:rPr lang="de-DE" dirty="0" err="1"/>
              <a:t>ti</a:t>
            </a:r>
            <a:r>
              <a:rPr lang="de-DE" dirty="0"/>
              <a:t>      do   </a:t>
            </a:r>
            <a:r>
              <a:rPr lang="de-DE" dirty="0" err="1"/>
              <a:t>ti</a:t>
            </a:r>
            <a:r>
              <a:rPr lang="de-DE" dirty="0"/>
              <a:t>     so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B70BA181-198F-48AB-86F1-043D8560E782}"/>
              </a:ext>
            </a:extLst>
          </p:cNvPr>
          <p:cNvCxnSpPr/>
          <p:nvPr/>
        </p:nvCxnSpPr>
        <p:spPr>
          <a:xfrm>
            <a:off x="3505200" y="2800350"/>
            <a:ext cx="8315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EEF48923-5D1E-4417-8B5A-2E4EC6E8CEE3}"/>
              </a:ext>
            </a:extLst>
          </p:cNvPr>
          <p:cNvSpPr txBox="1"/>
          <p:nvPr/>
        </p:nvSpPr>
        <p:spPr>
          <a:xfrm>
            <a:off x="5188310" y="5943600"/>
            <a:ext cx="490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do     </a:t>
            </a:r>
            <a:r>
              <a:rPr lang="de-DE" dirty="0" err="1"/>
              <a:t>do</a:t>
            </a:r>
            <a:r>
              <a:rPr lang="de-DE" dirty="0"/>
              <a:t>    </a:t>
            </a:r>
            <a:r>
              <a:rPr lang="de-DE" dirty="0" err="1"/>
              <a:t>do</a:t>
            </a:r>
            <a:r>
              <a:rPr lang="de-DE" dirty="0"/>
              <a:t>    </a:t>
            </a:r>
            <a:r>
              <a:rPr lang="de-DE" dirty="0" err="1"/>
              <a:t>do</a:t>
            </a:r>
            <a:r>
              <a:rPr lang="de-DE" dirty="0"/>
              <a:t>    mi     </a:t>
            </a:r>
            <a:r>
              <a:rPr lang="de-DE" dirty="0" err="1"/>
              <a:t>mi</a:t>
            </a:r>
            <a:r>
              <a:rPr lang="de-DE" dirty="0"/>
              <a:t>    </a:t>
            </a:r>
            <a:r>
              <a:rPr lang="de-DE" dirty="0" err="1"/>
              <a:t>fa</a:t>
            </a:r>
            <a:r>
              <a:rPr lang="de-DE" dirty="0"/>
              <a:t>    so   </a:t>
            </a:r>
            <a:r>
              <a:rPr lang="de-DE" dirty="0" err="1"/>
              <a:t>fa</a:t>
            </a:r>
            <a:r>
              <a:rPr lang="de-DE" dirty="0"/>
              <a:t>     mi</a:t>
            </a:r>
            <a:br>
              <a:rPr lang="de-DE" dirty="0"/>
            </a:br>
            <a:r>
              <a:rPr lang="de-DE" dirty="0"/>
              <a:t>    do     </a:t>
            </a:r>
            <a:r>
              <a:rPr lang="de-DE" dirty="0" err="1"/>
              <a:t>do</a:t>
            </a:r>
            <a:r>
              <a:rPr lang="de-DE" dirty="0"/>
              <a:t>    </a:t>
            </a:r>
            <a:r>
              <a:rPr lang="de-DE" dirty="0" err="1"/>
              <a:t>do</a:t>
            </a:r>
            <a:r>
              <a:rPr lang="de-DE" dirty="0"/>
              <a:t>    </a:t>
            </a:r>
            <a:r>
              <a:rPr lang="de-DE" dirty="0" err="1"/>
              <a:t>do</a:t>
            </a:r>
            <a:r>
              <a:rPr lang="de-DE" dirty="0"/>
              <a:t>     </a:t>
            </a:r>
            <a:r>
              <a:rPr lang="de-DE" dirty="0" err="1"/>
              <a:t>do</a:t>
            </a:r>
            <a:r>
              <a:rPr lang="de-DE" dirty="0"/>
              <a:t>    </a:t>
            </a:r>
            <a:r>
              <a:rPr lang="de-DE" dirty="0" err="1"/>
              <a:t>do</a:t>
            </a:r>
            <a:r>
              <a:rPr lang="de-DE" dirty="0"/>
              <a:t>    so    </a:t>
            </a:r>
            <a:r>
              <a:rPr lang="de-DE" dirty="0" err="1"/>
              <a:t>so</a:t>
            </a:r>
            <a:r>
              <a:rPr lang="de-DE" dirty="0"/>
              <a:t>   </a:t>
            </a:r>
            <a:r>
              <a:rPr lang="de-DE" dirty="0" err="1"/>
              <a:t>so</a:t>
            </a:r>
            <a:r>
              <a:rPr lang="de-DE" dirty="0"/>
              <a:t>    do</a:t>
            </a:r>
          </a:p>
        </p:txBody>
      </p:sp>
      <p:pic>
        <p:nvPicPr>
          <p:cNvPr id="29" name="CP 001 Anfang">
            <a:hlinkClick r:id="" action="ppaction://media"/>
            <a:extLst>
              <a:ext uri="{FF2B5EF4-FFF2-40B4-BE49-F238E27FC236}">
                <a16:creationId xmlns:a16="http://schemas.microsoft.com/office/drawing/2014/main" id="{BA95D076-7880-4446-BF5C-7A2E1DE316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915650" y="1081088"/>
            <a:ext cx="609600" cy="609600"/>
          </a:xfrm>
          <a:prstGeom prst="rect">
            <a:avLst/>
          </a:prstGeom>
        </p:spPr>
      </p:pic>
      <p:pic>
        <p:nvPicPr>
          <p:cNvPr id="30" name="CP 004 Anfang T1">
            <a:hlinkClick r:id="" action="ppaction://media"/>
            <a:extLst>
              <a:ext uri="{FF2B5EF4-FFF2-40B4-BE49-F238E27FC236}">
                <a16:creationId xmlns:a16="http://schemas.microsoft.com/office/drawing/2014/main" id="{9571D01C-1FDB-4D84-90D9-7B0BDD6F86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915650" y="3045534"/>
            <a:ext cx="438150" cy="438150"/>
          </a:xfrm>
          <a:prstGeom prst="rect">
            <a:avLst/>
          </a:prstGeom>
        </p:spPr>
      </p:pic>
      <p:pic>
        <p:nvPicPr>
          <p:cNvPr id="31" name="CP 004 Anfang T2">
            <a:hlinkClick r:id="" action="ppaction://media"/>
            <a:extLst>
              <a:ext uri="{FF2B5EF4-FFF2-40B4-BE49-F238E27FC236}">
                <a16:creationId xmlns:a16="http://schemas.microsoft.com/office/drawing/2014/main" id="{D9A0BCC7-23ED-4D9F-A5E4-3711433BA8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915650" y="3761074"/>
            <a:ext cx="438150" cy="438150"/>
          </a:xfrm>
          <a:prstGeom prst="rect">
            <a:avLst/>
          </a:prstGeom>
        </p:spPr>
      </p:pic>
      <p:pic>
        <p:nvPicPr>
          <p:cNvPr id="32" name="CP 004 Anfang B1">
            <a:hlinkClick r:id="" action="ppaction://media"/>
            <a:extLst>
              <a:ext uri="{FF2B5EF4-FFF2-40B4-BE49-F238E27FC236}">
                <a16:creationId xmlns:a16="http://schemas.microsoft.com/office/drawing/2014/main" id="{623A286C-9232-4D75-BF02-A79B1F1BB04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 flipV="1">
            <a:off x="10915650" y="5010443"/>
            <a:ext cx="438150" cy="443023"/>
          </a:xfrm>
          <a:prstGeom prst="rect">
            <a:avLst/>
          </a:prstGeom>
        </p:spPr>
      </p:pic>
      <p:pic>
        <p:nvPicPr>
          <p:cNvPr id="33" name="CP 004 Anfang B2">
            <a:hlinkClick r:id="" action="ppaction://media"/>
            <a:extLst>
              <a:ext uri="{FF2B5EF4-FFF2-40B4-BE49-F238E27FC236}">
                <a16:creationId xmlns:a16="http://schemas.microsoft.com/office/drawing/2014/main" id="{70076BDB-11DE-437B-AEFF-0030950E328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915650" y="5635852"/>
            <a:ext cx="443023" cy="44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9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87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98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608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608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9" grpId="0"/>
      <p:bldP spid="20" grpId="0"/>
      <p:bldP spid="23" grpId="0"/>
      <p:bldP spid="24" grpId="0"/>
      <p:bldP spid="2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C539D-F18D-4AB9-956A-00689B56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Melodien mit </a:t>
            </a:r>
            <a:r>
              <a:rPr lang="de-DE" dirty="0" err="1"/>
              <a:t>Dreiklangsfiguren</a:t>
            </a:r>
            <a:r>
              <a:rPr lang="de-DE" dirty="0"/>
              <a:t> 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BFB219-E5F4-44AB-A4A8-820775D4D0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t="7361" r="54125" b="78472"/>
          <a:stretch/>
        </p:blipFill>
        <p:spPr>
          <a:xfrm>
            <a:off x="3429000" y="2024062"/>
            <a:ext cx="5624415" cy="3019426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27D4292-55A7-44D0-95BE-B5D92E4B977D}"/>
              </a:ext>
            </a:extLst>
          </p:cNvPr>
          <p:cNvCxnSpPr>
            <a:cxnSpLocks/>
          </p:cNvCxnSpPr>
          <p:nvPr/>
        </p:nvCxnSpPr>
        <p:spPr>
          <a:xfrm>
            <a:off x="2362200" y="3581400"/>
            <a:ext cx="2305594" cy="5900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418EF522-3BDE-4584-B9B4-EAE65E72B6A0}"/>
              </a:ext>
            </a:extLst>
          </p:cNvPr>
          <p:cNvCxnSpPr>
            <a:cxnSpLocks/>
          </p:cNvCxnSpPr>
          <p:nvPr/>
        </p:nvCxnSpPr>
        <p:spPr>
          <a:xfrm flipV="1">
            <a:off x="2362200" y="2743200"/>
            <a:ext cx="2305594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5EF42A74-E618-4780-B027-4E2A283203D6}"/>
              </a:ext>
            </a:extLst>
          </p:cNvPr>
          <p:cNvSpPr txBox="1"/>
          <p:nvPr/>
        </p:nvSpPr>
        <p:spPr>
          <a:xfrm>
            <a:off x="1500052" y="3396734"/>
            <a:ext cx="86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Es = do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171F7F0-4D65-4A20-BD01-E384DB31858E}"/>
              </a:ext>
            </a:extLst>
          </p:cNvPr>
          <p:cNvCxnSpPr>
            <a:cxnSpLocks/>
          </p:cNvCxnSpPr>
          <p:nvPr/>
        </p:nvCxnSpPr>
        <p:spPr>
          <a:xfrm flipV="1">
            <a:off x="2362200" y="3034784"/>
            <a:ext cx="2438400" cy="106465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2ED5BB0-2830-4012-BD65-AE658EC3701A}"/>
              </a:ext>
            </a:extLst>
          </p:cNvPr>
          <p:cNvCxnSpPr>
            <a:cxnSpLocks/>
          </p:cNvCxnSpPr>
          <p:nvPr/>
        </p:nvCxnSpPr>
        <p:spPr>
          <a:xfrm>
            <a:off x="2362200" y="4099440"/>
            <a:ext cx="2438400" cy="29158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81541114-A9BC-40BC-8F27-6C88461905A2}"/>
              </a:ext>
            </a:extLst>
          </p:cNvPr>
          <p:cNvSpPr txBox="1"/>
          <p:nvPr/>
        </p:nvSpPr>
        <p:spPr>
          <a:xfrm>
            <a:off x="1500052" y="3896795"/>
            <a:ext cx="86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As = </a:t>
            </a:r>
            <a:r>
              <a:rPr lang="de-DE" dirty="0" err="1"/>
              <a:t>fa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B32FE80-8728-434F-A09A-215A4C6E0312}"/>
              </a:ext>
            </a:extLst>
          </p:cNvPr>
          <p:cNvSpPr txBox="1"/>
          <p:nvPr/>
        </p:nvSpPr>
        <p:spPr>
          <a:xfrm>
            <a:off x="5460274" y="4815840"/>
            <a:ext cx="305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do        mi       so           do</a:t>
            </a:r>
          </a:p>
        </p:txBody>
      </p:sp>
      <p:pic>
        <p:nvPicPr>
          <p:cNvPr id="20" name="CP 014 Anfang">
            <a:hlinkClick r:id="" action="ppaction://media"/>
            <a:extLst>
              <a:ext uri="{FF2B5EF4-FFF2-40B4-BE49-F238E27FC236}">
                <a16:creationId xmlns:a16="http://schemas.microsoft.com/office/drawing/2014/main" id="{0BC4874E-C661-4A33-8753-C28EBFACF1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5588" y="32871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1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8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2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5F3C1-5E0D-4606-85A7-40EE2939005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Melodien mit </a:t>
            </a:r>
            <a:r>
              <a:rPr lang="de-DE" dirty="0" err="1"/>
              <a:t>Dreiklangsfiguren</a:t>
            </a:r>
            <a:r>
              <a:rPr lang="de-DE" dirty="0"/>
              <a:t> 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787BAE-DBAE-4051-BFC0-447C9C3EA1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t="8056" r="38605" b="83333"/>
          <a:stretch/>
        </p:blipFill>
        <p:spPr>
          <a:xfrm>
            <a:off x="2981324" y="2124075"/>
            <a:ext cx="7335479" cy="1762790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125BA624-1EF9-4962-BC14-4B78BAAC2ED3}"/>
              </a:ext>
            </a:extLst>
          </p:cNvPr>
          <p:cNvCxnSpPr>
            <a:cxnSpLocks/>
          </p:cNvCxnSpPr>
          <p:nvPr/>
        </p:nvCxnSpPr>
        <p:spPr>
          <a:xfrm>
            <a:off x="1776549" y="1846217"/>
            <a:ext cx="2033451" cy="7826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8A3EB3AC-74F6-4B3E-B99A-67C345944871}"/>
              </a:ext>
            </a:extLst>
          </p:cNvPr>
          <p:cNvCxnSpPr>
            <a:cxnSpLocks/>
          </p:cNvCxnSpPr>
          <p:nvPr/>
        </p:nvCxnSpPr>
        <p:spPr>
          <a:xfrm flipV="1">
            <a:off x="1776548" y="2855459"/>
            <a:ext cx="1959429" cy="7338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1C129EB0-4547-4B55-B920-F9251726609D}"/>
              </a:ext>
            </a:extLst>
          </p:cNvPr>
          <p:cNvSpPr txBox="1"/>
          <p:nvPr/>
        </p:nvSpPr>
        <p:spPr>
          <a:xfrm>
            <a:off x="1248180" y="3632548"/>
            <a:ext cx="1010194" cy="366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 = do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BC7EB24-91B9-4358-A50B-16CB27C9E964}"/>
              </a:ext>
            </a:extLst>
          </p:cNvPr>
          <p:cNvSpPr txBox="1"/>
          <p:nvPr/>
        </p:nvSpPr>
        <p:spPr>
          <a:xfrm>
            <a:off x="1248180" y="1941673"/>
            <a:ext cx="1010194" cy="366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Es = </a:t>
            </a:r>
            <a:r>
              <a:rPr lang="de-DE" dirty="0" err="1"/>
              <a:t>fa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AFBD7B2-4161-43EC-8137-2363F0310AE1}"/>
              </a:ext>
            </a:extLst>
          </p:cNvPr>
          <p:cNvSpPr txBox="1"/>
          <p:nvPr/>
        </p:nvSpPr>
        <p:spPr>
          <a:xfrm>
            <a:off x="4537166" y="3886865"/>
            <a:ext cx="496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so               do        so      mi      do    so      </a:t>
            </a:r>
            <a:r>
              <a:rPr lang="de-DE" dirty="0" err="1"/>
              <a:t>so</a:t>
            </a:r>
            <a:r>
              <a:rPr lang="de-DE" dirty="0"/>
              <a:t>       </a:t>
            </a:r>
            <a:r>
              <a:rPr lang="de-DE" dirty="0" err="1"/>
              <a:t>so</a:t>
            </a:r>
            <a:endParaRPr lang="de-DE" dirty="0"/>
          </a:p>
        </p:txBody>
      </p:sp>
      <p:pic>
        <p:nvPicPr>
          <p:cNvPr id="14" name="CP 119 Anfang">
            <a:hlinkClick r:id="" action="ppaction://media"/>
            <a:extLst>
              <a:ext uri="{FF2B5EF4-FFF2-40B4-BE49-F238E27FC236}">
                <a16:creationId xmlns:a16="http://schemas.microsoft.com/office/drawing/2014/main" id="{5091689E-2624-4BE8-9675-DD9CB985A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2003" y="4447903"/>
            <a:ext cx="609600" cy="609600"/>
          </a:xfrm>
          <a:prstGeom prst="rect">
            <a:avLst/>
          </a:prstGeom>
        </p:spPr>
      </p:pic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427B5C8B-0975-406B-9568-9D5DA0DCEF93}"/>
              </a:ext>
            </a:extLst>
          </p:cNvPr>
          <p:cNvSpPr/>
          <p:nvPr/>
        </p:nvSpPr>
        <p:spPr>
          <a:xfrm rot="5400000">
            <a:off x="6106126" y="1814513"/>
            <a:ext cx="219075" cy="927124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AEC26D51-7CA9-40FA-B4CD-6D9249BAD5E1}"/>
              </a:ext>
            </a:extLst>
          </p:cNvPr>
          <p:cNvSpPr/>
          <p:nvPr/>
        </p:nvSpPr>
        <p:spPr>
          <a:xfrm rot="5400000">
            <a:off x="8110888" y="1907351"/>
            <a:ext cx="219078" cy="8018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C302E05-4479-4734-BECD-C4166B350878}"/>
              </a:ext>
            </a:extLst>
          </p:cNvPr>
          <p:cNvSpPr txBox="1"/>
          <p:nvPr/>
        </p:nvSpPr>
        <p:spPr>
          <a:xfrm>
            <a:off x="5267325" y="1690688"/>
            <a:ext cx="20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große Punktierung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DC3F4A7-8FE3-4A88-8C4C-AB72AAC26A22}"/>
              </a:ext>
            </a:extLst>
          </p:cNvPr>
          <p:cNvSpPr txBox="1"/>
          <p:nvPr/>
        </p:nvSpPr>
        <p:spPr>
          <a:xfrm>
            <a:off x="7293837" y="1690688"/>
            <a:ext cx="20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kleine Punktierung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F20FAB9-D42A-4EA0-A786-A5A4764B1663}"/>
              </a:ext>
            </a:extLst>
          </p:cNvPr>
          <p:cNvSpPr txBox="1"/>
          <p:nvPr/>
        </p:nvSpPr>
        <p:spPr>
          <a:xfrm>
            <a:off x="1034142" y="1058014"/>
            <a:ext cx="351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Töne des Dreiklangs do – mi – so </a:t>
            </a:r>
          </a:p>
        </p:txBody>
      </p:sp>
    </p:spTree>
    <p:extLst>
      <p:ext uri="{BB962C8B-B14F-4D97-AF65-F5344CB8AC3E}">
        <p14:creationId xmlns:p14="http://schemas.microsoft.com/office/powerpoint/2010/main" val="368064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04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5" grpId="0" animBg="1"/>
      <p:bldP spid="16" grpId="0" animBg="1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909</Words>
  <Application>Microsoft Office PowerPoint</Application>
  <PresentationFormat>Breitbild</PresentationFormat>
  <Paragraphs>117</Paragraphs>
  <Slides>17</Slides>
  <Notes>0</Notes>
  <HiddenSlides>0</HiddenSlides>
  <MMClips>17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</vt:lpstr>
      <vt:lpstr>Berner Singstudenten</vt:lpstr>
      <vt:lpstr>PowerPoint-Präsentation</vt:lpstr>
      <vt:lpstr>Die Dur-Tonleiter</vt:lpstr>
      <vt:lpstr>Theorie-Exkurs: absolute und relative Notennamen</vt:lpstr>
      <vt:lpstr>Absolute Notennamen:  Lage im Fünfliniensystem</vt:lpstr>
      <vt:lpstr>Relative Notennamen: Lage im Fünfliniensystem (Vorzeichen und Tonarten)</vt:lpstr>
      <vt:lpstr>Vorzeichen und Tonarten: Beispiele</vt:lpstr>
      <vt:lpstr>Melodien mit Dreiklangsfiguren 1</vt:lpstr>
      <vt:lpstr>PowerPoint-Präsentation</vt:lpstr>
      <vt:lpstr>Melodien mit Dreiklangsfiguren 3</vt:lpstr>
      <vt:lpstr>Melodien mit Dreiklangsfiguren 4</vt:lpstr>
      <vt:lpstr>Dreiklang und Tonleiterausschnitt</vt:lpstr>
      <vt:lpstr>Melodien mit Leittonformeln 1</vt:lpstr>
      <vt:lpstr>Melodien mit Leittonformeln 2</vt:lpstr>
      <vt:lpstr>Melodien mit Leittonformeln 3</vt:lpstr>
      <vt:lpstr>Melodien mit Leittonformeln 4</vt:lpstr>
      <vt:lpstr>Melodien mit Leittonformeln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Berner Singstudenten</dc:title>
  <dc:creator>Andreas</dc:creator>
  <cp:lastModifiedBy>Andreas</cp:lastModifiedBy>
  <cp:revision>121</cp:revision>
  <dcterms:created xsi:type="dcterms:W3CDTF">2020-03-20T15:30:33Z</dcterms:created>
  <dcterms:modified xsi:type="dcterms:W3CDTF">2020-03-23T08:50:57Z</dcterms:modified>
</cp:coreProperties>
</file>